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64" r:id="rId5"/>
    <p:sldId id="271" r:id="rId6"/>
    <p:sldId id="259" r:id="rId7"/>
    <p:sldId id="265" r:id="rId8"/>
    <p:sldId id="281" r:id="rId9"/>
    <p:sldId id="279" r:id="rId10"/>
    <p:sldId id="272" r:id="rId11"/>
    <p:sldId id="280" r:id="rId12"/>
    <p:sldId id="273" r:id="rId13"/>
    <p:sldId id="282" r:id="rId14"/>
    <p:sldId id="274" r:id="rId15"/>
    <p:sldId id="295" r:id="rId16"/>
    <p:sldId id="275" r:id="rId17"/>
    <p:sldId id="283" r:id="rId18"/>
    <p:sldId id="276" r:id="rId19"/>
    <p:sldId id="290" r:id="rId20"/>
    <p:sldId id="296" r:id="rId21"/>
    <p:sldId id="297" r:id="rId22"/>
    <p:sldId id="298" r:id="rId23"/>
    <p:sldId id="299" r:id="rId24"/>
    <p:sldId id="301" r:id="rId25"/>
    <p:sldId id="302" r:id="rId26"/>
    <p:sldId id="277" r:id="rId27"/>
    <p:sldId id="278" r:id="rId28"/>
    <p:sldId id="300" r:id="rId29"/>
    <p:sldId id="267" r:id="rId3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AD1"/>
    <a:srgbClr val="CFC493"/>
    <a:srgbClr val="006747"/>
    <a:srgbClr val="466069"/>
    <a:srgbClr val="7E9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E657D-AF78-458C-9652-26105463E114}" v="266" dt="2021-04-26T01:35:09.612"/>
    <p1510:client id="{3A7E47F3-63B8-4E1C-9EE1-C8D0F2610302}" v="24" dt="2021-04-26T01:05:15.007"/>
    <p1510:client id="{4EFB3414-1358-4D4F-B8BB-6358AA5D31C7}" v="5" dt="2021-04-26T01:28:36.069"/>
    <p1510:client id="{A036D69C-6877-FFC4-152E-12DAA703FF2E}" v="3" dt="2021-04-26T01:32:57.336"/>
    <p1510:client id="{AC58B00E-8AEF-4DAD-9BF4-7FD0692D23FE}" v="198" dt="2021-04-26T01:34:39.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4014"/>
  </p:normalViewPr>
  <p:slideViewPr>
    <p:cSldViewPr snapToGrid="0">
      <p:cViewPr varScale="1">
        <p:scale>
          <a:sx n="106" d="100"/>
          <a:sy n="106" d="100"/>
        </p:scale>
        <p:origin x="234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33D209-D07E-4E97-AEB5-CF9EFC4ACEC0}" type="datetimeFigureOut">
              <a:rPr lang="en-US"/>
              <a:t>4/25/21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FC6B2-9378-48B2-A9AE-971296B0AF6D}" type="slidenum">
              <a:rPr lang="en-US"/>
              <a:t>‹#›</a:t>
            </a:fld>
            <a:endParaRPr lang="en-US"/>
          </a:p>
        </p:txBody>
      </p:sp>
    </p:spTree>
    <p:extLst>
      <p:ext uri="{BB962C8B-B14F-4D97-AF65-F5344CB8AC3E}">
        <p14:creationId xmlns:p14="http://schemas.microsoft.com/office/powerpoint/2010/main" val="991332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eveyone, this is Fariha Moomtaheen, from team visualizers. My other teammates are Parush gera and ashik barua. The topic for our presentation is Covid-19 Visualization and interpretablility. Here, we're basically trying to visulize what actually goes on inside a deep neural network, while training the model.</a:t>
            </a:r>
          </a:p>
        </p:txBody>
      </p:sp>
      <p:sp>
        <p:nvSpPr>
          <p:cNvPr id="4" name="Slide Number Placeholder 3"/>
          <p:cNvSpPr>
            <a:spLocks noGrp="1"/>
          </p:cNvSpPr>
          <p:nvPr>
            <p:ph type="sldNum" sz="quarter" idx="5"/>
          </p:nvPr>
        </p:nvSpPr>
        <p:spPr/>
        <p:txBody>
          <a:bodyPr/>
          <a:lstStyle/>
          <a:p>
            <a:fld id="{727FC6B2-9378-48B2-A9AE-971296B0AF6D}" type="slidenum">
              <a:rPr lang="en-US"/>
              <a:t>1</a:t>
            </a:fld>
            <a:endParaRPr lang="en-US"/>
          </a:p>
        </p:txBody>
      </p:sp>
    </p:spTree>
    <p:extLst>
      <p:ext uri="{BB962C8B-B14F-4D97-AF65-F5344CB8AC3E}">
        <p14:creationId xmlns:p14="http://schemas.microsoft.com/office/powerpoint/2010/main" val="3869269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visualization is generated by </a:t>
            </a:r>
            <a:r>
              <a:rPr lang="en-US" err="1">
                <a:cs typeface="Calibri"/>
              </a:rPr>
              <a:t>tensorView</a:t>
            </a:r>
            <a:r>
              <a:rPr lang="en-US">
                <a:cs typeface="Calibri"/>
              </a:rPr>
              <a:t>. The change in the accuracy and loss over each iteration/epoch can tell us that the model was struggling to learn initially, but when the data was fed into the model in random batches over 100 epochs, the accuracy increased and the loss decreased.</a:t>
            </a:r>
          </a:p>
        </p:txBody>
      </p:sp>
      <p:sp>
        <p:nvSpPr>
          <p:cNvPr id="4" name="Slide Number Placeholder 3"/>
          <p:cNvSpPr>
            <a:spLocks noGrp="1"/>
          </p:cNvSpPr>
          <p:nvPr>
            <p:ph type="sldNum" sz="quarter" idx="5"/>
          </p:nvPr>
        </p:nvSpPr>
        <p:spPr/>
        <p:txBody>
          <a:bodyPr/>
          <a:lstStyle/>
          <a:p>
            <a:fld id="{727FC6B2-9378-48B2-A9AE-971296B0AF6D}" type="slidenum">
              <a:rPr lang="en-US"/>
              <a:t>16</a:t>
            </a:fld>
            <a:endParaRPr lang="en-US"/>
          </a:p>
        </p:txBody>
      </p:sp>
    </p:spTree>
    <p:extLst>
      <p:ext uri="{BB962C8B-B14F-4D97-AF65-F5344CB8AC3E}">
        <p14:creationId xmlns:p14="http://schemas.microsoft.com/office/powerpoint/2010/main" val="3536691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image was generated by </a:t>
            </a:r>
            <a:r>
              <a:rPr lang="en-US" err="1">
                <a:cs typeface="Calibri"/>
              </a:rPr>
              <a:t>Paraview</a:t>
            </a:r>
            <a:r>
              <a:rPr lang="en-US">
                <a:cs typeface="Calibri"/>
              </a:rPr>
              <a:t>. We extracted the values of loss and accuracy over epochs </a:t>
            </a:r>
            <a:r>
              <a:rPr lang="en-US" err="1">
                <a:cs typeface="Calibri"/>
              </a:rPr>
              <a:t>uisng</a:t>
            </a:r>
            <a:r>
              <a:rPr lang="en-US" dirty="0">
                <a:cs typeface="Calibri"/>
              </a:rPr>
              <a:t> </a:t>
            </a:r>
            <a:r>
              <a:rPr lang="en-US" err="1">
                <a:cs typeface="Calibri"/>
              </a:rPr>
              <a:t>Tensorflow</a:t>
            </a:r>
            <a:r>
              <a:rPr lang="en-US">
                <a:cs typeface="Calibri"/>
              </a:rPr>
              <a:t> and </a:t>
            </a:r>
            <a:r>
              <a:rPr lang="en-US" err="1">
                <a:cs typeface="Calibri"/>
              </a:rPr>
              <a:t>Tensorview</a:t>
            </a:r>
            <a:r>
              <a:rPr lang="en-US">
                <a:cs typeface="Calibri"/>
              </a:rPr>
              <a:t>. Then the data was fed in to </a:t>
            </a:r>
            <a:r>
              <a:rPr lang="en-US" err="1">
                <a:cs typeface="Calibri"/>
              </a:rPr>
              <a:t>Paraview</a:t>
            </a:r>
            <a:r>
              <a:rPr lang="en-US">
                <a:cs typeface="Calibri"/>
              </a:rPr>
              <a:t> to visualize it. Here this visualization is </a:t>
            </a:r>
            <a:r>
              <a:rPr lang="en-US" err="1">
                <a:cs typeface="Calibri"/>
              </a:rPr>
              <a:t>viewd</a:t>
            </a:r>
            <a:r>
              <a:rPr lang="en-US">
                <a:cs typeface="Calibri"/>
              </a:rPr>
              <a:t> from right to left.</a:t>
            </a:r>
          </a:p>
          <a:p>
            <a:endParaRPr lang="en-US" dirty="0">
              <a:cs typeface="Calibri"/>
            </a:endParaRPr>
          </a:p>
          <a:p>
            <a:r>
              <a:rPr lang="en-US">
                <a:cs typeface="Calibri"/>
              </a:rPr>
              <a:t>Here, the propagation of epochs is from right to left, where we can see that, the accuracy is gradually increasing from 0 to 1, and on the other hand the loss is decreasing ( that's why the propation is from right to left).</a:t>
            </a:r>
            <a:endParaRPr lang="en-US" dirty="0">
              <a:cs typeface="Calibri"/>
            </a:endParaRPr>
          </a:p>
        </p:txBody>
      </p:sp>
      <p:sp>
        <p:nvSpPr>
          <p:cNvPr id="4" name="Slide Number Placeholder 3"/>
          <p:cNvSpPr>
            <a:spLocks noGrp="1"/>
          </p:cNvSpPr>
          <p:nvPr>
            <p:ph type="sldNum" sz="quarter" idx="5"/>
          </p:nvPr>
        </p:nvSpPr>
        <p:spPr/>
        <p:txBody>
          <a:bodyPr/>
          <a:lstStyle/>
          <a:p>
            <a:fld id="{727FC6B2-9378-48B2-A9AE-971296B0AF6D}" type="slidenum">
              <a:rPr lang="en-US"/>
              <a:t>17</a:t>
            </a:fld>
            <a:endParaRPr lang="en-US"/>
          </a:p>
        </p:txBody>
      </p:sp>
    </p:spTree>
    <p:extLst>
      <p:ext uri="{BB962C8B-B14F-4D97-AF65-F5344CB8AC3E}">
        <p14:creationId xmlns:p14="http://schemas.microsoft.com/office/powerpoint/2010/main" val="245765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image was generated by </a:t>
            </a:r>
            <a:r>
              <a:rPr lang="en-US" err="1"/>
              <a:t>Paraview</a:t>
            </a:r>
            <a:r>
              <a:rPr lang="en-US"/>
              <a:t>. We extracted the values of loss and accuracy over epochs </a:t>
            </a:r>
            <a:r>
              <a:rPr lang="en-US" err="1"/>
              <a:t>uisng</a:t>
            </a:r>
            <a:r>
              <a:rPr lang="en-US"/>
              <a:t> </a:t>
            </a:r>
            <a:r>
              <a:rPr lang="en-US" err="1"/>
              <a:t>Tensorflow</a:t>
            </a:r>
            <a:r>
              <a:rPr lang="en-US"/>
              <a:t> and </a:t>
            </a:r>
            <a:r>
              <a:rPr lang="en-US" err="1"/>
              <a:t>Tensorview</a:t>
            </a:r>
            <a:r>
              <a:rPr lang="en-US"/>
              <a:t>. Then the data was fed in to </a:t>
            </a:r>
            <a:r>
              <a:rPr lang="en-US" err="1"/>
              <a:t>Paraview</a:t>
            </a:r>
            <a:r>
              <a:rPr lang="en-US"/>
              <a:t> to visualize it in 3 </a:t>
            </a:r>
            <a:r>
              <a:rPr lang="en-US" err="1"/>
              <a:t>dimenstions</a:t>
            </a:r>
            <a:r>
              <a:rPr lang="en-US"/>
              <a:t>. Here we are visualizing the loss, accuracy and the epochs.</a:t>
            </a:r>
          </a:p>
          <a:p>
            <a:endParaRPr lang="en-US">
              <a:cs typeface="Calibri"/>
            </a:endParaRPr>
          </a:p>
        </p:txBody>
      </p:sp>
      <p:sp>
        <p:nvSpPr>
          <p:cNvPr id="4" name="Slide Number Placeholder 3"/>
          <p:cNvSpPr>
            <a:spLocks noGrp="1"/>
          </p:cNvSpPr>
          <p:nvPr>
            <p:ph type="sldNum" sz="quarter" idx="5"/>
          </p:nvPr>
        </p:nvSpPr>
        <p:spPr/>
        <p:txBody>
          <a:bodyPr/>
          <a:lstStyle/>
          <a:p>
            <a:fld id="{727FC6B2-9378-48B2-A9AE-971296B0AF6D}" type="slidenum">
              <a:rPr lang="en-US"/>
              <a:t>18</a:t>
            </a:fld>
            <a:endParaRPr lang="en-US"/>
          </a:p>
        </p:txBody>
      </p:sp>
    </p:spTree>
    <p:extLst>
      <p:ext uri="{BB962C8B-B14F-4D97-AF65-F5344CB8AC3E}">
        <p14:creationId xmlns:p14="http://schemas.microsoft.com/office/powerpoint/2010/main" val="239507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3x3 filter throughout the network, and there are different number of filter in each layer. We visualized the change in filter weights in a layer. For instance, in a layer with 64 filters, each value in 3X3 filter grid will get updated 64 times. here, we've shown the 9 grid of each filter in9 different colors.</a:t>
            </a:r>
          </a:p>
        </p:txBody>
      </p:sp>
      <p:sp>
        <p:nvSpPr>
          <p:cNvPr id="4" name="Slide Number Placeholder 3"/>
          <p:cNvSpPr>
            <a:spLocks noGrp="1"/>
          </p:cNvSpPr>
          <p:nvPr>
            <p:ph type="sldNum" sz="quarter" idx="5"/>
          </p:nvPr>
        </p:nvSpPr>
        <p:spPr/>
        <p:txBody>
          <a:bodyPr/>
          <a:lstStyle/>
          <a:p>
            <a:fld id="{727FC6B2-9378-48B2-A9AE-971296B0AF6D}" type="slidenum">
              <a:rPr lang="en-US" smtClean="0"/>
              <a:t>21</a:t>
            </a:fld>
            <a:endParaRPr lang="en-US"/>
          </a:p>
        </p:txBody>
      </p:sp>
    </p:spTree>
    <p:extLst>
      <p:ext uri="{BB962C8B-B14F-4D97-AF65-F5344CB8AC3E}">
        <p14:creationId xmlns:p14="http://schemas.microsoft.com/office/powerpoint/2010/main" val="3586360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the changes for any grid in a filter. In tableau, we can select the grid number as shown on right, and we can compare and differentiate the changes between multiple grids, which will surely </a:t>
            </a:r>
            <a:r>
              <a:rPr lang="en-US" dirty="0" err="1"/>
              <a:t>gice</a:t>
            </a:r>
            <a:r>
              <a:rPr lang="en-US" dirty="0"/>
              <a:t> us insight and understanding of the weight value change.</a:t>
            </a:r>
          </a:p>
        </p:txBody>
      </p:sp>
      <p:sp>
        <p:nvSpPr>
          <p:cNvPr id="4" name="Slide Number Placeholder 3"/>
          <p:cNvSpPr>
            <a:spLocks noGrp="1"/>
          </p:cNvSpPr>
          <p:nvPr>
            <p:ph type="sldNum" sz="quarter" idx="5"/>
          </p:nvPr>
        </p:nvSpPr>
        <p:spPr/>
        <p:txBody>
          <a:bodyPr/>
          <a:lstStyle/>
          <a:p>
            <a:fld id="{727FC6B2-9378-48B2-A9AE-971296B0AF6D}" type="slidenum">
              <a:rPr lang="en-US" smtClean="0"/>
              <a:t>22</a:t>
            </a:fld>
            <a:endParaRPr lang="en-US"/>
          </a:p>
        </p:txBody>
      </p:sp>
    </p:spTree>
    <p:extLst>
      <p:ext uri="{BB962C8B-B14F-4D97-AF65-F5344CB8AC3E}">
        <p14:creationId xmlns:p14="http://schemas.microsoft.com/office/powerpoint/2010/main" val="728138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this presentation we will be presenting the following topics. First we will talk about Introduction of our project, then …....</a:t>
            </a:r>
            <a:endParaRPr lang="en-US"/>
          </a:p>
        </p:txBody>
      </p:sp>
      <p:sp>
        <p:nvSpPr>
          <p:cNvPr id="4" name="Slide Number Placeholder 3"/>
          <p:cNvSpPr>
            <a:spLocks noGrp="1"/>
          </p:cNvSpPr>
          <p:nvPr>
            <p:ph type="sldNum" sz="quarter" idx="5"/>
          </p:nvPr>
        </p:nvSpPr>
        <p:spPr/>
        <p:txBody>
          <a:bodyPr/>
          <a:lstStyle/>
          <a:p>
            <a:fld id="{727FC6B2-9378-48B2-A9AE-971296B0AF6D}" type="slidenum">
              <a:rPr lang="en-US"/>
              <a:t>2</a:t>
            </a:fld>
            <a:endParaRPr lang="en-US"/>
          </a:p>
        </p:txBody>
      </p:sp>
    </p:spTree>
    <p:extLst>
      <p:ext uri="{BB962C8B-B14F-4D97-AF65-F5344CB8AC3E}">
        <p14:creationId xmlns:p14="http://schemas.microsoft.com/office/powerpoint/2010/main" val="356914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r>
              <a:rPr lang="en-US">
                <a:cs typeface="Calibri"/>
              </a:rPr>
              <a:t>Machine learning and deep neural network models is being used in medical field for detecting diseases and future prediction of a lot of critical diseases, like cancer and tumors.  </a:t>
            </a:r>
          </a:p>
          <a:p>
            <a:endParaRPr lang="en-US" dirty="0">
              <a:cs typeface="Calibri"/>
            </a:endParaRPr>
          </a:p>
          <a:p>
            <a:r>
              <a:rPr lang="en-US">
                <a:cs typeface="Calibri"/>
              </a:rPr>
              <a:t>However, the black box nature of machine learning and deep learning models is a hindrance for the healthcare professionals and researchers to visualize and explain what an algorithm sees. We worked on covid-19 chest x-ray images and made visualizations of parts of the processes during the runtime of the model.</a:t>
            </a:r>
          </a:p>
        </p:txBody>
      </p:sp>
      <p:sp>
        <p:nvSpPr>
          <p:cNvPr id="4" name="Slide Number Placeholder 3"/>
          <p:cNvSpPr>
            <a:spLocks noGrp="1"/>
          </p:cNvSpPr>
          <p:nvPr>
            <p:ph type="sldNum" sz="quarter" idx="5"/>
          </p:nvPr>
        </p:nvSpPr>
        <p:spPr/>
        <p:txBody>
          <a:bodyPr/>
          <a:lstStyle/>
          <a:p>
            <a:fld id="{727FC6B2-9378-48B2-A9AE-971296B0AF6D}" type="slidenum">
              <a:rPr lang="en-US"/>
              <a:t>4</a:t>
            </a:fld>
            <a:endParaRPr lang="en-US"/>
          </a:p>
        </p:txBody>
      </p:sp>
    </p:spTree>
    <p:extLst>
      <p:ext uri="{BB962C8B-B14F-4D97-AF65-F5344CB8AC3E}">
        <p14:creationId xmlns:p14="http://schemas.microsoft.com/office/powerpoint/2010/main" val="2486019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750"/>
              </a:spcBef>
            </a:pPr>
            <a:r>
              <a:rPr lang="en-US"/>
              <a:t>To visualize the dynamics of any deep neural network to help people to understand how these artificial networks learn from data and make predictions.</a:t>
            </a:r>
          </a:p>
          <a:p>
            <a:endParaRPr lang="en-US">
              <a:cs typeface="Calibri"/>
            </a:endParaRPr>
          </a:p>
        </p:txBody>
      </p:sp>
      <p:sp>
        <p:nvSpPr>
          <p:cNvPr id="4" name="Slide Number Placeholder 3"/>
          <p:cNvSpPr>
            <a:spLocks noGrp="1"/>
          </p:cNvSpPr>
          <p:nvPr>
            <p:ph type="sldNum" sz="quarter" idx="5"/>
          </p:nvPr>
        </p:nvSpPr>
        <p:spPr/>
        <p:txBody>
          <a:bodyPr/>
          <a:lstStyle/>
          <a:p>
            <a:fld id="{727FC6B2-9378-48B2-A9AE-971296B0AF6D}" type="slidenum">
              <a:rPr lang="en-US"/>
              <a:t>5</a:t>
            </a:fld>
            <a:endParaRPr lang="en-US"/>
          </a:p>
        </p:txBody>
      </p:sp>
    </p:spTree>
    <p:extLst>
      <p:ext uri="{BB962C8B-B14F-4D97-AF65-F5344CB8AC3E}">
        <p14:creationId xmlns:p14="http://schemas.microsoft.com/office/powerpoint/2010/main" val="2401179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Interpratibility</a:t>
            </a:r>
            <a:r>
              <a:rPr lang="en-US" dirty="0">
                <a:cs typeface="Calibri"/>
              </a:rPr>
              <a:t> and </a:t>
            </a:r>
            <a:r>
              <a:rPr lang="en-US" dirty="0" err="1">
                <a:cs typeface="Calibri"/>
              </a:rPr>
              <a:t>exp;ainibility</a:t>
            </a:r>
            <a:r>
              <a:rPr lang="en-US" dirty="0">
                <a:cs typeface="Calibri"/>
              </a:rPr>
              <a:t> are two terms which are used </a:t>
            </a:r>
            <a:r>
              <a:rPr lang="en-US" dirty="0" err="1">
                <a:cs typeface="Calibri"/>
              </a:rPr>
              <a:t>interchangibly</a:t>
            </a:r>
            <a:r>
              <a:rPr lang="en-US" dirty="0">
                <a:cs typeface="Calibri"/>
              </a:rPr>
              <a:t> but has a minute difference between it. I</a:t>
            </a:r>
          </a:p>
        </p:txBody>
      </p:sp>
      <p:sp>
        <p:nvSpPr>
          <p:cNvPr id="4" name="Slide Number Placeholder 3"/>
          <p:cNvSpPr>
            <a:spLocks noGrp="1"/>
          </p:cNvSpPr>
          <p:nvPr>
            <p:ph type="sldNum" sz="quarter" idx="5"/>
          </p:nvPr>
        </p:nvSpPr>
        <p:spPr/>
        <p:txBody>
          <a:bodyPr/>
          <a:lstStyle/>
          <a:p>
            <a:fld id="{727FC6B2-9378-48B2-A9AE-971296B0AF6D}" type="slidenum">
              <a:rPr lang="en-US"/>
              <a:t>6</a:t>
            </a:fld>
            <a:endParaRPr lang="en-US"/>
          </a:p>
        </p:txBody>
      </p:sp>
    </p:spTree>
    <p:extLst>
      <p:ext uri="{BB962C8B-B14F-4D97-AF65-F5344CB8AC3E}">
        <p14:creationId xmlns:p14="http://schemas.microsoft.com/office/powerpoint/2010/main" val="3156340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750"/>
              </a:spcBef>
              <a:buFont typeface="Arial"/>
              <a:buChar char="•"/>
            </a:pPr>
            <a:r>
              <a:rPr lang="en-US">
                <a:cs typeface="Calibri"/>
              </a:rPr>
              <a:t>There has been put a lot of effort </a:t>
            </a:r>
            <a:r>
              <a:rPr lang="en-US" err="1">
                <a:cs typeface="Calibri"/>
              </a:rPr>
              <a:t>privously</a:t>
            </a:r>
            <a:r>
              <a:rPr lang="en-US">
                <a:cs typeface="Calibri"/>
              </a:rPr>
              <a:t> to explain and interpret deep learning models. On field is to use traditional machine learning models and modify them to </a:t>
            </a:r>
            <a:r>
              <a:rPr lang="en-US" err="1">
                <a:cs typeface="Calibri"/>
              </a:rPr>
              <a:t>interprate</a:t>
            </a:r>
            <a:r>
              <a:rPr lang="en-US">
                <a:cs typeface="Calibri"/>
              </a:rPr>
              <a:t> and explain deep learning models. This is called Integration methods. Some of the widely used examples are </a:t>
            </a:r>
            <a:r>
              <a:rPr lang="en-US"/>
              <a:t>Decision tree surrogate models, local interpretable model-agnostic explanations (LIME), plots, partial dependence plots, Shapley explanations, and individual conditional expectation (ICE) can be used to explain ML models.</a:t>
            </a:r>
          </a:p>
          <a:p>
            <a:endParaRPr lang="en-US">
              <a:cs typeface="Calibri"/>
            </a:endParaRPr>
          </a:p>
        </p:txBody>
      </p:sp>
      <p:sp>
        <p:nvSpPr>
          <p:cNvPr id="4" name="Slide Number Placeholder 3"/>
          <p:cNvSpPr>
            <a:spLocks noGrp="1"/>
          </p:cNvSpPr>
          <p:nvPr>
            <p:ph type="sldNum" sz="quarter" idx="5"/>
          </p:nvPr>
        </p:nvSpPr>
        <p:spPr/>
        <p:txBody>
          <a:bodyPr/>
          <a:lstStyle/>
          <a:p>
            <a:fld id="{727FC6B2-9378-48B2-A9AE-971296B0AF6D}" type="slidenum">
              <a:rPr lang="en-US"/>
              <a:t>8</a:t>
            </a:fld>
            <a:endParaRPr lang="en-US"/>
          </a:p>
        </p:txBody>
      </p:sp>
    </p:spTree>
    <p:extLst>
      <p:ext uri="{BB962C8B-B14F-4D97-AF65-F5344CB8AC3E}">
        <p14:creationId xmlns:p14="http://schemas.microsoft.com/office/powerpoint/2010/main" val="3676382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Since the focus of this project is not to train a model with good accuracy, but it is to visualize the process, we worked on a small dataset. There are total of 56 images. </a:t>
            </a:r>
            <a:r>
              <a:rPr lang="en-US"/>
              <a:t>21 COVID-19 Lung CT Images and 35 Non-COVID-19 Lung CT Images. There are two classes, COVID and NON-COVID</a:t>
            </a:r>
            <a:endParaRPr lang="en-US">
              <a:cs typeface="Calibri"/>
            </a:endParaRPr>
          </a:p>
        </p:txBody>
      </p:sp>
      <p:sp>
        <p:nvSpPr>
          <p:cNvPr id="4" name="Slide Number Placeholder 3"/>
          <p:cNvSpPr>
            <a:spLocks noGrp="1"/>
          </p:cNvSpPr>
          <p:nvPr>
            <p:ph type="sldNum" sz="quarter" idx="5"/>
          </p:nvPr>
        </p:nvSpPr>
        <p:spPr/>
        <p:txBody>
          <a:bodyPr/>
          <a:lstStyle/>
          <a:p>
            <a:fld id="{727FC6B2-9378-48B2-A9AE-971296B0AF6D}" type="slidenum">
              <a:rPr lang="en-US"/>
              <a:t>10</a:t>
            </a:fld>
            <a:endParaRPr lang="en-US"/>
          </a:p>
        </p:txBody>
      </p:sp>
    </p:spTree>
    <p:extLst>
      <p:ext uri="{BB962C8B-B14F-4D97-AF65-F5344CB8AC3E}">
        <p14:creationId xmlns:p14="http://schemas.microsoft.com/office/powerpoint/2010/main" val="246303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ease of getting to the point of visualization we kept our model less complex. It has 8 hidden layer and one input and one dense output layer.</a:t>
            </a:r>
          </a:p>
          <a:p>
            <a:r>
              <a:rPr lang="en-US" dirty="0"/>
              <a:t>There are total of ~1.2 million </a:t>
            </a:r>
            <a:r>
              <a:rPr lang="en-US" dirty="0" err="1"/>
              <a:t>trainiable</a:t>
            </a:r>
            <a:r>
              <a:rPr lang="en-US" dirty="0"/>
              <a:t> </a:t>
            </a:r>
            <a:r>
              <a:rPr lang="en-US" dirty="0" err="1"/>
              <a:t>paramters</a:t>
            </a:r>
            <a:r>
              <a:rPr lang="en-US" dirty="0"/>
              <a:t>. </a:t>
            </a:r>
          </a:p>
          <a:p>
            <a:r>
              <a:rPr lang="en-US" dirty="0"/>
              <a:t>We used batch normalization so that that the model has fair number of informative examples to learn from in each epoch.</a:t>
            </a:r>
          </a:p>
        </p:txBody>
      </p:sp>
      <p:sp>
        <p:nvSpPr>
          <p:cNvPr id="4" name="Slide Number Placeholder 3"/>
          <p:cNvSpPr>
            <a:spLocks noGrp="1"/>
          </p:cNvSpPr>
          <p:nvPr>
            <p:ph type="sldNum" sz="quarter" idx="5"/>
          </p:nvPr>
        </p:nvSpPr>
        <p:spPr/>
        <p:txBody>
          <a:bodyPr/>
          <a:lstStyle/>
          <a:p>
            <a:fld id="{727FC6B2-9378-48B2-A9AE-971296B0AF6D}" type="slidenum">
              <a:rPr lang="en-US" smtClean="0"/>
              <a:t>12</a:t>
            </a:fld>
            <a:endParaRPr lang="en-US"/>
          </a:p>
        </p:txBody>
      </p:sp>
    </p:spTree>
    <p:extLst>
      <p:ext uri="{BB962C8B-B14F-4D97-AF65-F5344CB8AC3E}">
        <p14:creationId xmlns:p14="http://schemas.microsoft.com/office/powerpoint/2010/main" val="342539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some key things that we visualized in this project. Those are loss, accuracy, neurons and bias. Visualizing these key aspects can lead us to infer if the model is learning or not, or is the dataset has diverse features which are aiding the model in learning. In other words are there enough informative points in the dataset which can be used to understand the prediction process. </a:t>
            </a:r>
          </a:p>
        </p:txBody>
      </p:sp>
      <p:sp>
        <p:nvSpPr>
          <p:cNvPr id="4" name="Slide Number Placeholder 3"/>
          <p:cNvSpPr>
            <a:spLocks noGrp="1"/>
          </p:cNvSpPr>
          <p:nvPr>
            <p:ph type="sldNum" sz="quarter" idx="5"/>
          </p:nvPr>
        </p:nvSpPr>
        <p:spPr/>
        <p:txBody>
          <a:bodyPr/>
          <a:lstStyle/>
          <a:p>
            <a:fld id="{727FC6B2-9378-48B2-A9AE-971296B0AF6D}" type="slidenum">
              <a:rPr lang="en-US"/>
              <a:t>14</a:t>
            </a:fld>
            <a:endParaRPr lang="en-US"/>
          </a:p>
        </p:txBody>
      </p:sp>
    </p:spTree>
    <p:extLst>
      <p:ext uri="{BB962C8B-B14F-4D97-AF65-F5344CB8AC3E}">
        <p14:creationId xmlns:p14="http://schemas.microsoft.com/office/powerpoint/2010/main" val="3061076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470006"/>
            <a:ext cx="7886700" cy="1512038"/>
          </a:xfrm>
        </p:spPr>
        <p:txBody>
          <a:bodyPr anchor="b"/>
          <a:lstStyle>
            <a:lvl1pPr>
              <a:defRPr sz="4500">
                <a:solidFill>
                  <a:schemeClr val="bg1"/>
                </a:solidFill>
              </a:defRPr>
            </a:lvl1pPr>
          </a:lstStyle>
          <a:p>
            <a:r>
              <a:rPr lang="en-US"/>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002285"/>
            <a:ext cx="7886700" cy="562570"/>
          </a:xfrm>
        </p:spPr>
        <p:txBody>
          <a:bodyPr>
            <a:normAutofit/>
          </a:bodyPr>
          <a:lstStyle>
            <a:lvl1pPr marL="0" indent="0">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4409631"/>
            <a:ext cx="7886700" cy="297332"/>
          </a:xfrm>
        </p:spPr>
        <p:txBody>
          <a:bodyPr>
            <a:normAutofit/>
          </a:bodyPr>
          <a:lstStyle>
            <a:lvl1pPr marL="0" indent="0">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319696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16637642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29904835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19456"/>
            <a:ext cx="8750808" cy="475488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154815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3"/>
            <a:ext cx="3145064" cy="2734967"/>
          </a:xfrm>
        </p:spPr>
        <p:txBody>
          <a:bodyPr anchor="t"/>
          <a:lstStyle>
            <a:lvl1pPr algn="l">
              <a:defRPr>
                <a:solidFill>
                  <a:schemeClr val="bg1"/>
                </a:solidFill>
              </a:defRPr>
            </a:lvl1pPr>
          </a:lstStyle>
          <a:p>
            <a:r>
              <a:rPr lang="en-US"/>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51435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extLst>
      <p:ext uri="{BB962C8B-B14F-4D97-AF65-F5344CB8AC3E}">
        <p14:creationId xmlns:p14="http://schemas.microsoft.com/office/powerpoint/2010/main" val="8308837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7"/>
            <a:ext cx="3887391" cy="520438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342900"/>
            <a:ext cx="2949178" cy="1200150"/>
          </a:xfrm>
        </p:spPr>
        <p:txBody>
          <a:bodyPr anchor="b"/>
          <a:lstStyle>
            <a:lvl1pPr>
              <a:defRPr sz="2400">
                <a:solidFill>
                  <a:schemeClr val="bg1"/>
                </a:solidFill>
              </a:defRPr>
            </a:lvl1pPr>
          </a:lstStyle>
          <a:p>
            <a:r>
              <a:rPr lang="en-US"/>
              <a:t>Header Goes Here</a:t>
            </a:r>
          </a:p>
        </p:txBody>
      </p:sp>
      <p:sp>
        <p:nvSpPr>
          <p:cNvPr id="3" name="Content Placeholder 2"/>
          <p:cNvSpPr>
            <a:spLocks noGrp="1"/>
          </p:cNvSpPr>
          <p:nvPr>
            <p:ph idx="1"/>
          </p:nvPr>
        </p:nvSpPr>
        <p:spPr>
          <a:xfrm>
            <a:off x="4144709" y="740569"/>
            <a:ext cx="4371831" cy="3655219"/>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896207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6"/>
            <a:ext cx="9144000" cy="219159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0" y="342900"/>
            <a:ext cx="3099679" cy="1200150"/>
          </a:xfrm>
        </p:spPr>
        <p:txBody>
          <a:bodyPr anchor="b"/>
          <a:lstStyle>
            <a:lvl1pPr>
              <a:defRPr sz="2400">
                <a:solidFill>
                  <a:schemeClr val="bg1"/>
                </a:solidFill>
              </a:defRPr>
            </a:lvl1pPr>
          </a:lstStyle>
          <a:p>
            <a:r>
              <a:rPr lang="en-US"/>
              <a:t>Header Goes Here</a:t>
            </a:r>
          </a:p>
        </p:txBody>
      </p:sp>
      <p:sp>
        <p:nvSpPr>
          <p:cNvPr id="4" name="Text Placeholder 3"/>
          <p:cNvSpPr>
            <a:spLocks noGrp="1"/>
          </p:cNvSpPr>
          <p:nvPr>
            <p:ph type="body" sz="half" idx="2"/>
          </p:nvPr>
        </p:nvSpPr>
        <p:spPr>
          <a:xfrm>
            <a:off x="629841" y="2383604"/>
            <a:ext cx="4034626" cy="2208944"/>
          </a:xfrm>
        </p:spPr>
        <p:txBody>
          <a:bodyPr>
            <a:normAutofit/>
          </a:bodyPr>
          <a:lstStyle>
            <a:lvl1pPr marL="0" indent="0">
              <a:buNone/>
              <a:defRPr sz="18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33338"/>
            <a:ext cx="3606800" cy="3732213"/>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3871644"/>
            <a:ext cx="3606800" cy="453776"/>
          </a:xfrm>
        </p:spPr>
        <p:txBody>
          <a:bodyPr/>
          <a:lstStyle>
            <a:lvl1pPr marL="0" indent="0" algn="ctr">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Tree>
    <p:extLst>
      <p:ext uri="{BB962C8B-B14F-4D97-AF65-F5344CB8AC3E}">
        <p14:creationId xmlns:p14="http://schemas.microsoft.com/office/powerpoint/2010/main" val="1037602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defRPr sz="2400">
                <a:solidFill>
                  <a:srgbClr val="006747"/>
                </a:solidFill>
              </a:defRPr>
            </a:lvl1pPr>
          </a:lstStyle>
          <a:p>
            <a:r>
              <a:rPr lang="en-US"/>
              <a:t>Header Goes Here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5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2" y="740569"/>
            <a:ext cx="2949178" cy="802480"/>
          </a:xfrm>
        </p:spPr>
        <p:txBody>
          <a:bodyPr anchor="b"/>
          <a:lstStyle>
            <a:lvl1pPr>
              <a:defRPr sz="2400">
                <a:solidFill>
                  <a:srgbClr val="006747"/>
                </a:solidFill>
              </a:defRPr>
            </a:lvl1pPr>
          </a:lstStyle>
          <a:p>
            <a:r>
              <a:rPr lang="en-US"/>
              <a:t>Header Goes Here</a:t>
            </a:r>
          </a:p>
        </p:txBody>
      </p:sp>
      <p:sp>
        <p:nvSpPr>
          <p:cNvPr id="4" name="Text Placeholder 3"/>
          <p:cNvSpPr>
            <a:spLocks noGrp="1"/>
          </p:cNvSpPr>
          <p:nvPr>
            <p:ph type="body" sz="half" idx="2"/>
          </p:nvPr>
        </p:nvSpPr>
        <p:spPr>
          <a:xfrm>
            <a:off x="5566172"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740569"/>
            <a:ext cx="4627562" cy="3654425"/>
          </a:xfrm>
        </p:spPr>
        <p:txBody>
          <a:bodyPr/>
          <a:lstStyle/>
          <a:p>
            <a:endParaRPr lang="en-US"/>
          </a:p>
        </p:txBody>
      </p:sp>
    </p:spTree>
    <p:extLst>
      <p:ext uri="{BB962C8B-B14F-4D97-AF65-F5344CB8AC3E}">
        <p14:creationId xmlns:p14="http://schemas.microsoft.com/office/powerpoint/2010/main" val="414194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109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467360"/>
            <a:ext cx="7886700" cy="1087964"/>
          </a:xfrm>
        </p:spPr>
        <p:txBody>
          <a:bodyPr anchor="b"/>
          <a:lstStyle>
            <a:lvl1pPr algn="r">
              <a:defRPr sz="4500">
                <a:solidFill>
                  <a:schemeClr val="bg1"/>
                </a:solidFill>
              </a:defRPr>
            </a:lvl1pPr>
          </a:lstStyle>
          <a:p>
            <a:r>
              <a:rPr lang="en-US"/>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1575565"/>
            <a:ext cx="7886700" cy="562570"/>
          </a:xfrm>
        </p:spPr>
        <p:txBody>
          <a:bodyPr>
            <a:normAutofit/>
          </a:bodyPr>
          <a:lstStyle>
            <a:lvl1pPr marL="0" indent="0" algn="r">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2296351"/>
            <a:ext cx="7886700" cy="297332"/>
          </a:xfrm>
        </p:spPr>
        <p:txBody>
          <a:bodyPr>
            <a:normAutofit/>
          </a:bodyPr>
          <a:lstStyle>
            <a:lvl1pPr marL="0" indent="0" algn="r">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43853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75352"/>
            <a:ext cx="7886700" cy="692663"/>
          </a:xfrm>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50415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75374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18015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93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4"/>
            <a:ext cx="7886700" cy="994172"/>
          </a:xfrm>
        </p:spPr>
        <p:txBody>
          <a:bodyPr/>
          <a:lstStyle>
            <a:lvl1pPr>
              <a:defRPr>
                <a:solidFill>
                  <a:srgbClr val="006747"/>
                </a:solidFill>
              </a:defRPr>
            </a:lvl1pPr>
          </a:lstStyle>
          <a:p>
            <a:r>
              <a:rPr lang="en-US"/>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51435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0" y="1369219"/>
            <a:ext cx="3874984" cy="3263504"/>
          </a:xfrm>
        </p:spPr>
        <p:txBody>
          <a:bodyPr/>
          <a:lstStyle/>
          <a:p>
            <a:endParaRPr lang="en-US"/>
          </a:p>
        </p:txBody>
      </p:sp>
    </p:spTree>
    <p:extLst>
      <p:ext uri="{BB962C8B-B14F-4D97-AF65-F5344CB8AC3E}">
        <p14:creationId xmlns:p14="http://schemas.microsoft.com/office/powerpoint/2010/main" val="1838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48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273844"/>
            <a:ext cx="7886700" cy="994172"/>
          </a:xfrm>
        </p:spPr>
        <p:txBody>
          <a:bodyPr/>
          <a:lstStyle>
            <a:lvl1pPr>
              <a:defRPr>
                <a:solidFill>
                  <a:srgbClr val="006747"/>
                </a:solidFill>
              </a:defRPr>
            </a:lvl1pPr>
          </a:lstStyle>
          <a:p>
            <a:r>
              <a:rPr lang="en-US"/>
              <a:t>Header Goes Here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a:p>
        </p:txBody>
      </p:sp>
      <p:sp>
        <p:nvSpPr>
          <p:cNvPr id="4" name="Content Placeholder 3"/>
          <p:cNvSpPr>
            <a:spLocks noGrp="1"/>
          </p:cNvSpPr>
          <p:nvPr>
            <p:ph sz="half" idx="2"/>
          </p:nvPr>
        </p:nvSpPr>
        <p:spPr>
          <a:xfrm>
            <a:off x="629842" y="1878806"/>
            <a:ext cx="3868340"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a:p>
        </p:txBody>
      </p:sp>
      <p:sp>
        <p:nvSpPr>
          <p:cNvPr id="6" name="Content Placeholder 5"/>
          <p:cNvSpPr>
            <a:spLocks noGrp="1"/>
          </p:cNvSpPr>
          <p:nvPr>
            <p:ph sz="quarter" idx="4"/>
          </p:nvPr>
        </p:nvSpPr>
        <p:spPr>
          <a:xfrm>
            <a:off x="4629150" y="1878806"/>
            <a:ext cx="3887391"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1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0930E96-9F1D-4749-BDBF-344ADF8F90F9}" type="datetimeFigureOut">
              <a:rPr lang="en-US" smtClean="0"/>
              <a:t>4/25/21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848561185"/>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77" r:id="rId3"/>
    <p:sldLayoutId id="2147483676" r:id="rId4"/>
    <p:sldLayoutId id="2147483662" r:id="rId5"/>
    <p:sldLayoutId id="2147483664" r:id="rId6"/>
    <p:sldLayoutId id="2147483672" r:id="rId7"/>
    <p:sldLayoutId id="2147483675" r:id="rId8"/>
    <p:sldLayoutId id="2147483665" r:id="rId9"/>
    <p:sldLayoutId id="2147483666" r:id="rId10"/>
    <p:sldLayoutId id="2147483671" r:id="rId11"/>
    <p:sldLayoutId id="2147483667" r:id="rId12"/>
    <p:sldLayoutId id="2147483670" r:id="rId13"/>
    <p:sldLayoutId id="2147483668" r:id="rId14"/>
    <p:sldLayoutId id="2147483673" r:id="rId15"/>
    <p:sldLayoutId id="2147483669" r:id="rId16"/>
    <p:sldLayoutId id="2147483678" r:id="rId17"/>
    <p:sldLayoutId id="2147483674" r:id="rId18"/>
    <p:sldLayoutId id="2147483680" r:id="rId19"/>
  </p:sldLayoutIdLst>
  <p:txStyles>
    <p:titleStyle>
      <a:lvl1pPr algn="l" defTabSz="6858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6.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www.kaggle.com/paultimothymooney/chest-xray-pneumonia" TargetMode="External"/><Relationship Id="rId5" Type="http://schemas.openxmlformats.org/officeDocument/2006/relationships/hyperlink" Target="https://github.com/ieee8023/covid-chestxray-dataset" TargetMode="External"/><Relationship Id="rId4" Type="http://schemas.openxmlformats.org/officeDocument/2006/relationships/hyperlink" Target="https://www.kdnuggets.com/2018/12/machine-learning-explainability-interpretability-ai.html#:~:text=Explainability%2C%20meanwhile%2C%20is%20the%20extent,be%20explained%20in%20human%20terms.&amp;text=Explainability%20is%20being%20able%20to,a%20science%20experiment%20at%20school."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a:xfrm>
            <a:off x="633412" y="1307566"/>
            <a:ext cx="7886700" cy="1512038"/>
          </a:xfrm>
        </p:spPr>
        <p:txBody>
          <a:bodyPr>
            <a:normAutofit fontScale="90000"/>
          </a:bodyPr>
          <a:lstStyle/>
          <a:p>
            <a:r>
              <a:rPr lang="en-US">
                <a:latin typeface="Arial"/>
                <a:cs typeface="Arial"/>
              </a:rPr>
              <a:t>Interpreting and Explaining Covid-19 Chest X-ray Image Classifier using </a:t>
            </a:r>
            <a:r>
              <a:rPr lang="en-US" err="1">
                <a:latin typeface="Arial"/>
                <a:cs typeface="Arial"/>
              </a:rPr>
              <a:t>Tensorview</a:t>
            </a:r>
            <a:r>
              <a:rPr lang="en-US">
                <a:latin typeface="Arial"/>
                <a:cs typeface="Arial"/>
              </a:rPr>
              <a:t> and </a:t>
            </a:r>
            <a:r>
              <a:rPr lang="en-US" err="1">
                <a:latin typeface="Arial"/>
                <a:cs typeface="Arial"/>
              </a:rPr>
              <a:t>Paraview</a:t>
            </a: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a:xfrm>
            <a:off x="709799" y="4125749"/>
            <a:ext cx="7886700" cy="872567"/>
          </a:xfrm>
        </p:spPr>
        <p:txBody>
          <a:bodyPr vert="horz" lIns="91440" tIns="45720" rIns="91440" bIns="45720" rtlCol="0" anchor="t">
            <a:normAutofit/>
          </a:bodyPr>
          <a:lstStyle/>
          <a:p>
            <a:r>
              <a:rPr lang="en-US">
                <a:latin typeface="Arial"/>
                <a:cs typeface="Arial"/>
              </a:rPr>
              <a:t>Team: Visualizers</a:t>
            </a:r>
            <a:br>
              <a:rPr lang="en-US">
                <a:latin typeface="Arial"/>
                <a:cs typeface="Arial"/>
              </a:rPr>
            </a:br>
            <a:r>
              <a:rPr lang="en-US">
                <a:latin typeface="Arial"/>
                <a:cs typeface="Arial"/>
              </a:rPr>
              <a:t>Members: Fariha </a:t>
            </a:r>
            <a:r>
              <a:rPr lang="en-US" err="1">
                <a:latin typeface="Arial"/>
                <a:cs typeface="Arial"/>
              </a:rPr>
              <a:t>Moomtaheen</a:t>
            </a:r>
            <a:r>
              <a:rPr lang="en-US">
                <a:latin typeface="Arial"/>
                <a:cs typeface="Arial"/>
              </a:rPr>
              <a:t> | Parush Gera | Ashik Barua </a:t>
            </a:r>
            <a:br>
              <a:rPr lang="en-US">
                <a:latin typeface="Arial"/>
                <a:cs typeface="Arial"/>
              </a:rPr>
            </a:br>
            <a:r>
              <a:rPr lang="en-US">
                <a:latin typeface="Arial"/>
                <a:cs typeface="Arial"/>
              </a:rPr>
              <a:t>April 25, 2021</a:t>
            </a:r>
            <a:endParaRPr lang="en-US"/>
          </a:p>
        </p:txBody>
      </p:sp>
      <p:pic>
        <p:nvPicPr>
          <p:cNvPr id="3" name="Audio 2">
            <a:hlinkClick r:id="" action="ppaction://media"/>
            <a:extLst>
              <a:ext uri="{FF2B5EF4-FFF2-40B4-BE49-F238E27FC236}">
                <a16:creationId xmlns:a16="http://schemas.microsoft.com/office/drawing/2014/main" id="{6EED4951-7919-BF4C-BE5B-D555C463E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078244488"/>
      </p:ext>
    </p:extLst>
  </p:cSld>
  <p:clrMapOvr>
    <a:masterClrMapping/>
  </p:clrMapOvr>
  <mc:AlternateContent xmlns:mc="http://schemas.openxmlformats.org/markup-compatibility/2006">
    <mc:Choice xmlns:p14="http://schemas.microsoft.com/office/powerpoint/2010/main" Requires="p14">
      <p:transition spd="slow" p14:dur="2000" advTm="17300"/>
    </mc:Choice>
    <mc:Fallback>
      <p:transition spd="slow" advTm="17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4998-8175-4248-BD8C-B7F4E58D1965}"/>
              </a:ext>
            </a:extLst>
          </p:cNvPr>
          <p:cNvSpPr>
            <a:spLocks noGrp="1"/>
          </p:cNvSpPr>
          <p:nvPr>
            <p:ph type="title"/>
          </p:nvPr>
        </p:nvSpPr>
        <p:spPr/>
        <p:txBody>
          <a:bodyPr/>
          <a:lstStyle/>
          <a:p>
            <a:r>
              <a:rPr lang="en-US"/>
              <a:t>Dataset</a:t>
            </a:r>
          </a:p>
        </p:txBody>
      </p:sp>
      <p:sp>
        <p:nvSpPr>
          <p:cNvPr id="3" name="Content Placeholder 2">
            <a:extLst>
              <a:ext uri="{FF2B5EF4-FFF2-40B4-BE49-F238E27FC236}">
                <a16:creationId xmlns:a16="http://schemas.microsoft.com/office/drawing/2014/main" id="{BEE4DE2E-F38B-4E4F-88FA-EDA161C21DE3}"/>
              </a:ext>
            </a:extLst>
          </p:cNvPr>
          <p:cNvSpPr>
            <a:spLocks noGrp="1"/>
          </p:cNvSpPr>
          <p:nvPr>
            <p:ph sz="half" idx="2"/>
          </p:nvPr>
        </p:nvSpPr>
        <p:spPr>
          <a:xfrm>
            <a:off x="514830" y="1152605"/>
            <a:ext cx="8000520" cy="3480117"/>
          </a:xfrm>
        </p:spPr>
        <p:txBody>
          <a:bodyPr>
            <a:normAutofit/>
          </a:bodyPr>
          <a:lstStyle/>
          <a:p>
            <a:r>
              <a:rPr lang="en-US" dirty="0"/>
              <a:t>Total Images: 56 Images</a:t>
            </a:r>
          </a:p>
          <a:p>
            <a:endParaRPr lang="en-US" dirty="0"/>
          </a:p>
          <a:p>
            <a:r>
              <a:rPr lang="en-US" dirty="0"/>
              <a:t>21 COVID-19 Lung CT Images and 35 Non-COVID-19 Lung CT Images</a:t>
            </a:r>
          </a:p>
          <a:p>
            <a:pPr marL="0" indent="0">
              <a:buNone/>
            </a:pPr>
            <a:endParaRPr lang="en-US" dirty="0"/>
          </a:p>
          <a:p>
            <a:r>
              <a:rPr lang="en-US" dirty="0"/>
              <a:t>Classes: </a:t>
            </a:r>
          </a:p>
          <a:p>
            <a:pPr marL="342900" lvl="1" indent="0">
              <a:buNone/>
            </a:pPr>
            <a:r>
              <a:rPr lang="en-US" dirty="0"/>
              <a:t>1. COVID-19 [6]</a:t>
            </a:r>
          </a:p>
          <a:p>
            <a:pPr marL="342900" lvl="1" indent="0">
              <a:buNone/>
            </a:pPr>
            <a:r>
              <a:rPr lang="en-US" dirty="0"/>
              <a:t>2. Non-COVID-19 [7]</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0416F4CF-7A1A-AE4F-8995-AA04AECEC9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62109971"/>
      </p:ext>
    </p:extLst>
  </p:cSld>
  <p:clrMapOvr>
    <a:masterClrMapping/>
  </p:clrMapOvr>
  <mc:AlternateContent xmlns:mc="http://schemas.openxmlformats.org/markup-compatibility/2006">
    <mc:Choice xmlns:p14="http://schemas.microsoft.com/office/powerpoint/2010/main" Requires="p14">
      <p:transition spd="slow" p14:dur="2000" advTm="27810"/>
    </mc:Choice>
    <mc:Fallback>
      <p:transition spd="slow" advTm="27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4B2F-C74B-0A4A-82D8-B46BA9116742}"/>
              </a:ext>
            </a:extLst>
          </p:cNvPr>
          <p:cNvSpPr>
            <a:spLocks noGrp="1"/>
          </p:cNvSpPr>
          <p:nvPr>
            <p:ph type="title"/>
          </p:nvPr>
        </p:nvSpPr>
        <p:spPr/>
        <p:txBody>
          <a:bodyPr/>
          <a:lstStyle/>
          <a:p>
            <a:r>
              <a:rPr lang="en-US"/>
              <a:t>Model</a:t>
            </a:r>
          </a:p>
        </p:txBody>
      </p:sp>
    </p:spTree>
    <p:extLst>
      <p:ext uri="{BB962C8B-B14F-4D97-AF65-F5344CB8AC3E}">
        <p14:creationId xmlns:p14="http://schemas.microsoft.com/office/powerpoint/2010/main" val="2156937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able&#10;&#10;Description automatically generated">
            <a:extLst>
              <a:ext uri="{FF2B5EF4-FFF2-40B4-BE49-F238E27FC236}">
                <a16:creationId xmlns:a16="http://schemas.microsoft.com/office/drawing/2014/main" id="{29F11B68-A186-4C33-88EC-1E130745AC27}"/>
              </a:ext>
            </a:extLst>
          </p:cNvPr>
          <p:cNvPicPr>
            <a:picLocks noChangeAspect="1"/>
          </p:cNvPicPr>
          <p:nvPr/>
        </p:nvPicPr>
        <p:blipFill>
          <a:blip r:embed="rId5"/>
          <a:stretch>
            <a:fillRect/>
          </a:stretch>
        </p:blipFill>
        <p:spPr>
          <a:xfrm>
            <a:off x="482600" y="506603"/>
            <a:ext cx="8178799" cy="4130292"/>
          </a:xfrm>
          <a:prstGeom prst="rect">
            <a:avLst/>
          </a:prstGeom>
        </p:spPr>
      </p:pic>
      <p:pic>
        <p:nvPicPr>
          <p:cNvPr id="2" name="Audio 1">
            <a:hlinkClick r:id="" action="ppaction://media"/>
            <a:extLst>
              <a:ext uri="{FF2B5EF4-FFF2-40B4-BE49-F238E27FC236}">
                <a16:creationId xmlns:a16="http://schemas.microsoft.com/office/drawing/2014/main" id="{8AB397E6-87AD-1445-915E-C9F34A418F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268675310"/>
      </p:ext>
    </p:extLst>
  </p:cSld>
  <p:clrMapOvr>
    <a:masterClrMapping/>
  </p:clrMapOvr>
  <mc:AlternateContent xmlns:mc="http://schemas.openxmlformats.org/markup-compatibility/2006">
    <mc:Choice xmlns:p14="http://schemas.microsoft.com/office/powerpoint/2010/main" Requires="p14">
      <p:transition spd="slow" p14:dur="2000" advTm="27844"/>
    </mc:Choice>
    <mc:Fallback>
      <p:transition spd="slow" advTm="27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4B2F-C74B-0A4A-82D8-B46BA9116742}"/>
              </a:ext>
            </a:extLst>
          </p:cNvPr>
          <p:cNvSpPr>
            <a:spLocks noGrp="1"/>
          </p:cNvSpPr>
          <p:nvPr>
            <p:ph type="title"/>
          </p:nvPr>
        </p:nvSpPr>
        <p:spPr/>
        <p:txBody>
          <a:bodyPr/>
          <a:lstStyle/>
          <a:p>
            <a:r>
              <a:rPr lang="en-US"/>
              <a:t>Methods</a:t>
            </a:r>
          </a:p>
        </p:txBody>
      </p:sp>
    </p:spTree>
    <p:extLst>
      <p:ext uri="{BB962C8B-B14F-4D97-AF65-F5344CB8AC3E}">
        <p14:creationId xmlns:p14="http://schemas.microsoft.com/office/powerpoint/2010/main" val="2225364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4998-8175-4248-BD8C-B7F4E58D1965}"/>
              </a:ext>
            </a:extLst>
          </p:cNvPr>
          <p:cNvSpPr>
            <a:spLocks noGrp="1"/>
          </p:cNvSpPr>
          <p:nvPr>
            <p:ph type="title"/>
          </p:nvPr>
        </p:nvSpPr>
        <p:spPr/>
        <p:txBody>
          <a:bodyPr/>
          <a:lstStyle/>
          <a:p>
            <a:r>
              <a:rPr lang="en-US"/>
              <a:t>Methods</a:t>
            </a:r>
          </a:p>
        </p:txBody>
      </p:sp>
      <p:sp>
        <p:nvSpPr>
          <p:cNvPr id="3" name="Content Placeholder 2">
            <a:extLst>
              <a:ext uri="{FF2B5EF4-FFF2-40B4-BE49-F238E27FC236}">
                <a16:creationId xmlns:a16="http://schemas.microsoft.com/office/drawing/2014/main" id="{BEE4DE2E-F38B-4E4F-88FA-EDA161C21DE3}"/>
              </a:ext>
            </a:extLst>
          </p:cNvPr>
          <p:cNvSpPr>
            <a:spLocks noGrp="1"/>
          </p:cNvSpPr>
          <p:nvPr>
            <p:ph sz="half" idx="2"/>
          </p:nvPr>
        </p:nvSpPr>
        <p:spPr>
          <a:xfrm>
            <a:off x="514830" y="1152605"/>
            <a:ext cx="8000520" cy="3480117"/>
          </a:xfrm>
        </p:spPr>
        <p:txBody>
          <a:bodyPr>
            <a:normAutofit/>
          </a:bodyPr>
          <a:lstStyle/>
          <a:p>
            <a:r>
              <a:rPr lang="en-US"/>
              <a:t>Visualizing Loss and accuracy while training.</a:t>
            </a:r>
          </a:p>
          <a:p>
            <a:pPr marL="0" indent="0">
              <a:buNone/>
            </a:pPr>
            <a:endParaRPr lang="en-US"/>
          </a:p>
          <a:p>
            <a:r>
              <a:rPr lang="en-US"/>
              <a:t>Visualizing loss &amp; accuracy over each epoch.</a:t>
            </a:r>
          </a:p>
          <a:p>
            <a:endParaRPr lang="en-US"/>
          </a:p>
          <a:p>
            <a:r>
              <a:rPr lang="en-US"/>
              <a:t>Visualizing  kernel of each Neuron at a layer.</a:t>
            </a:r>
          </a:p>
          <a:p>
            <a:pPr marL="0" indent="0">
              <a:buNone/>
            </a:pPr>
            <a:endParaRPr lang="en-US"/>
          </a:p>
          <a:p>
            <a:r>
              <a:rPr lang="en-US"/>
              <a:t>Visualizing Bias at each filter.</a:t>
            </a:r>
          </a:p>
          <a:p>
            <a:endParaRPr lang="en-US"/>
          </a:p>
          <a:p>
            <a:endParaRPr lang="en-US"/>
          </a:p>
          <a:p>
            <a:endParaRPr lang="en-US"/>
          </a:p>
          <a:p>
            <a:endParaRPr lang="en-US"/>
          </a:p>
          <a:p>
            <a:endParaRPr lang="en-US"/>
          </a:p>
        </p:txBody>
      </p:sp>
      <p:pic>
        <p:nvPicPr>
          <p:cNvPr id="5" name="Audio 4">
            <a:hlinkClick r:id="" action="ppaction://media"/>
            <a:extLst>
              <a:ext uri="{FF2B5EF4-FFF2-40B4-BE49-F238E27FC236}">
                <a16:creationId xmlns:a16="http://schemas.microsoft.com/office/drawing/2014/main" id="{2FB7754F-54A6-A642-9352-968063AC24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95209507"/>
      </p:ext>
    </p:extLst>
  </p:cSld>
  <p:clrMapOvr>
    <a:masterClrMapping/>
  </p:clrMapOvr>
  <mc:AlternateContent xmlns:mc="http://schemas.openxmlformats.org/markup-compatibility/2006">
    <mc:Choice xmlns:p14="http://schemas.microsoft.com/office/powerpoint/2010/main" Requires="p14">
      <p:transition spd="slow" p14:dur="2000" advTm="33502"/>
    </mc:Choice>
    <mc:Fallback>
      <p:transition spd="slow" advTm="3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4B2F-C74B-0A4A-82D8-B46BA9116742}"/>
              </a:ext>
            </a:extLst>
          </p:cNvPr>
          <p:cNvSpPr>
            <a:spLocks noGrp="1"/>
          </p:cNvSpPr>
          <p:nvPr>
            <p:ph type="title"/>
          </p:nvPr>
        </p:nvSpPr>
        <p:spPr/>
        <p:txBody>
          <a:bodyPr/>
          <a:lstStyle/>
          <a:p>
            <a:r>
              <a:rPr lang="en-US"/>
              <a:t>Visualizations</a:t>
            </a:r>
          </a:p>
        </p:txBody>
      </p:sp>
    </p:spTree>
    <p:extLst>
      <p:ext uri="{BB962C8B-B14F-4D97-AF65-F5344CB8AC3E}">
        <p14:creationId xmlns:p14="http://schemas.microsoft.com/office/powerpoint/2010/main" val="2674271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F54-6308-A746-806C-72BC7F319673}"/>
              </a:ext>
            </a:extLst>
          </p:cNvPr>
          <p:cNvSpPr>
            <a:spLocks noGrp="1"/>
          </p:cNvSpPr>
          <p:nvPr>
            <p:ph type="title"/>
          </p:nvPr>
        </p:nvSpPr>
        <p:spPr>
          <a:xfrm>
            <a:off x="6102613" y="740569"/>
            <a:ext cx="2949178" cy="802480"/>
          </a:xfrm>
        </p:spPr>
        <p:txBody>
          <a:bodyPr/>
          <a:lstStyle/>
          <a:p>
            <a:r>
              <a:rPr lang="en-US"/>
              <a:t>Loss and Accuracy</a:t>
            </a:r>
          </a:p>
        </p:txBody>
      </p:sp>
      <p:sp>
        <p:nvSpPr>
          <p:cNvPr id="3" name="Text Placeholder 2">
            <a:extLst>
              <a:ext uri="{FF2B5EF4-FFF2-40B4-BE49-F238E27FC236}">
                <a16:creationId xmlns:a16="http://schemas.microsoft.com/office/drawing/2014/main" id="{D6D52665-C228-A040-A168-A6DF55B92350}"/>
              </a:ext>
            </a:extLst>
          </p:cNvPr>
          <p:cNvSpPr>
            <a:spLocks noGrp="1"/>
          </p:cNvSpPr>
          <p:nvPr>
            <p:ph type="body" sz="half" idx="2"/>
          </p:nvPr>
        </p:nvSpPr>
        <p:spPr>
          <a:xfrm>
            <a:off x="6061024" y="1543050"/>
            <a:ext cx="2949178" cy="2858691"/>
          </a:xfrm>
        </p:spPr>
        <p:txBody>
          <a:bodyPr/>
          <a:lstStyle/>
          <a:p>
            <a:pPr marL="171450" indent="-171450">
              <a:buFont typeface="Arial" panose="020B0604020202020204" pitchFamily="34" charset="0"/>
              <a:buChar char="•"/>
            </a:pPr>
            <a:r>
              <a:rPr lang="en-US"/>
              <a:t>While the model is running, we can infer that the model is learning with each epoch.</a:t>
            </a:r>
          </a:p>
          <a:p>
            <a:pPr marL="171450" indent="-171450">
              <a:buFont typeface="Arial" panose="020B0604020202020204" pitchFamily="34" charset="0"/>
              <a:buChar char="•"/>
            </a:pPr>
            <a:r>
              <a:rPr lang="en-US"/>
              <a:t>The loss decreases and accuracy increases with each iteration.</a:t>
            </a:r>
          </a:p>
          <a:p>
            <a:pPr marL="171450" indent="-171450">
              <a:buFont typeface="Arial" panose="020B0604020202020204" pitchFamily="34" charset="0"/>
              <a:buChar char="•"/>
            </a:pPr>
            <a:r>
              <a:rPr lang="en-US"/>
              <a:t>Tool Used: </a:t>
            </a:r>
            <a:r>
              <a:rPr lang="en-US" err="1"/>
              <a:t>TensorView</a:t>
            </a:r>
            <a:r>
              <a:rPr lang="en-US"/>
              <a:t> API</a:t>
            </a:r>
          </a:p>
          <a:p>
            <a:endParaRPr lang="en-US"/>
          </a:p>
        </p:txBody>
      </p:sp>
      <p:pic>
        <p:nvPicPr>
          <p:cNvPr id="8" name="Picture 7" descr="A picture containing text, indoor&#10;&#10;Description automatically generated">
            <a:extLst>
              <a:ext uri="{FF2B5EF4-FFF2-40B4-BE49-F238E27FC236}">
                <a16:creationId xmlns:a16="http://schemas.microsoft.com/office/drawing/2014/main" id="{99749F10-1BF6-4AF8-986D-F0AB316F0D3B}"/>
              </a:ext>
            </a:extLst>
          </p:cNvPr>
          <p:cNvPicPr>
            <a:picLocks noChangeAspect="1"/>
          </p:cNvPicPr>
          <p:nvPr/>
        </p:nvPicPr>
        <p:blipFill>
          <a:blip r:embed="rId5"/>
          <a:stretch>
            <a:fillRect/>
          </a:stretch>
        </p:blipFill>
        <p:spPr>
          <a:xfrm>
            <a:off x="92209" y="1477522"/>
            <a:ext cx="5852064" cy="2502807"/>
          </a:xfrm>
          <a:prstGeom prst="rect">
            <a:avLst/>
          </a:prstGeom>
        </p:spPr>
      </p:pic>
      <p:pic>
        <p:nvPicPr>
          <p:cNvPr id="4" name="Audio 3">
            <a:hlinkClick r:id="" action="ppaction://media"/>
            <a:extLst>
              <a:ext uri="{FF2B5EF4-FFF2-40B4-BE49-F238E27FC236}">
                <a16:creationId xmlns:a16="http://schemas.microsoft.com/office/drawing/2014/main" id="{D77306BC-8FDC-DD4D-A34E-3333BA1F2F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459671367"/>
      </p:ext>
    </p:extLst>
  </p:cSld>
  <p:clrMapOvr>
    <a:masterClrMapping/>
  </p:clrMapOvr>
  <mc:AlternateContent xmlns:mc="http://schemas.openxmlformats.org/markup-compatibility/2006">
    <mc:Choice xmlns:p14="http://schemas.microsoft.com/office/powerpoint/2010/main" Requires="p14">
      <p:transition spd="slow" p14:dur="2000" advTm="23894"/>
    </mc:Choice>
    <mc:Fallback>
      <p:transition spd="slow" advTm="23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F54-6308-A746-806C-72BC7F319673}"/>
              </a:ext>
            </a:extLst>
          </p:cNvPr>
          <p:cNvSpPr>
            <a:spLocks noGrp="1"/>
          </p:cNvSpPr>
          <p:nvPr>
            <p:ph type="title"/>
          </p:nvPr>
        </p:nvSpPr>
        <p:spPr>
          <a:xfrm>
            <a:off x="6102613" y="740569"/>
            <a:ext cx="2949178" cy="802480"/>
          </a:xfrm>
        </p:spPr>
        <p:txBody>
          <a:bodyPr/>
          <a:lstStyle/>
          <a:p>
            <a:r>
              <a:rPr lang="en-US"/>
              <a:t>Loss and Accuracy</a:t>
            </a:r>
          </a:p>
        </p:txBody>
      </p:sp>
      <p:sp>
        <p:nvSpPr>
          <p:cNvPr id="3" name="Text Placeholder 2">
            <a:extLst>
              <a:ext uri="{FF2B5EF4-FFF2-40B4-BE49-F238E27FC236}">
                <a16:creationId xmlns:a16="http://schemas.microsoft.com/office/drawing/2014/main" id="{D6D52665-C228-A040-A168-A6DF55B92350}"/>
              </a:ext>
            </a:extLst>
          </p:cNvPr>
          <p:cNvSpPr>
            <a:spLocks noGrp="1"/>
          </p:cNvSpPr>
          <p:nvPr>
            <p:ph type="body" sz="half" idx="2"/>
          </p:nvPr>
        </p:nvSpPr>
        <p:spPr>
          <a:xfrm>
            <a:off x="6061024" y="1543050"/>
            <a:ext cx="2949178" cy="2858691"/>
          </a:xfrm>
        </p:spPr>
        <p:txBody>
          <a:bodyPr/>
          <a:lstStyle/>
          <a:p>
            <a:r>
              <a:rPr lang="en-US"/>
              <a:t>Using </a:t>
            </a:r>
            <a:r>
              <a:rPr lang="en-US" err="1"/>
              <a:t>Paraview</a:t>
            </a:r>
            <a:r>
              <a:rPr lang="en-US"/>
              <a:t> we can visualize the same data in a more interpretable manner.</a:t>
            </a:r>
          </a:p>
        </p:txBody>
      </p:sp>
      <p:pic>
        <p:nvPicPr>
          <p:cNvPr id="5" name="Picture 4" descr="A picture containing graphical user interface&#10;&#10;Description automatically generated">
            <a:extLst>
              <a:ext uri="{FF2B5EF4-FFF2-40B4-BE49-F238E27FC236}">
                <a16:creationId xmlns:a16="http://schemas.microsoft.com/office/drawing/2014/main" id="{FCF5A864-B919-4250-8D77-BE5F2C7E1CE2}"/>
              </a:ext>
            </a:extLst>
          </p:cNvPr>
          <p:cNvPicPr>
            <a:picLocks noChangeAspect="1"/>
          </p:cNvPicPr>
          <p:nvPr/>
        </p:nvPicPr>
        <p:blipFill>
          <a:blip r:embed="rId5"/>
          <a:stretch>
            <a:fillRect/>
          </a:stretch>
        </p:blipFill>
        <p:spPr>
          <a:xfrm>
            <a:off x="132798" y="1339923"/>
            <a:ext cx="5788100" cy="2000250"/>
          </a:xfrm>
          <a:prstGeom prst="rect">
            <a:avLst/>
          </a:prstGeom>
        </p:spPr>
      </p:pic>
      <p:pic>
        <p:nvPicPr>
          <p:cNvPr id="4" name="Audio 3">
            <a:hlinkClick r:id="" action="ppaction://media"/>
            <a:extLst>
              <a:ext uri="{FF2B5EF4-FFF2-40B4-BE49-F238E27FC236}">
                <a16:creationId xmlns:a16="http://schemas.microsoft.com/office/drawing/2014/main" id="{40BE006F-02F9-7545-B8FA-D822A6281F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647692022"/>
      </p:ext>
    </p:extLst>
  </p:cSld>
  <p:clrMapOvr>
    <a:masterClrMapping/>
  </p:clrMapOvr>
  <mc:AlternateContent xmlns:mc="http://schemas.openxmlformats.org/markup-compatibility/2006">
    <mc:Choice xmlns:p14="http://schemas.microsoft.com/office/powerpoint/2010/main" Requires="p14">
      <p:transition spd="slow" p14:dur="2000" advTm="25422"/>
    </mc:Choice>
    <mc:Fallback>
      <p:transition spd="slow" advTm="25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F54-6308-A746-806C-72BC7F319673}"/>
              </a:ext>
            </a:extLst>
          </p:cNvPr>
          <p:cNvSpPr>
            <a:spLocks noGrp="1"/>
          </p:cNvSpPr>
          <p:nvPr>
            <p:ph type="title"/>
          </p:nvPr>
        </p:nvSpPr>
        <p:spPr>
          <a:xfrm>
            <a:off x="6102613" y="740569"/>
            <a:ext cx="2949178" cy="802480"/>
          </a:xfrm>
        </p:spPr>
        <p:txBody>
          <a:bodyPr>
            <a:normAutofit fontScale="90000"/>
          </a:bodyPr>
          <a:lstStyle/>
          <a:p>
            <a:r>
              <a:rPr lang="en-US"/>
              <a:t>Loss and Accuracy over epochs</a:t>
            </a:r>
          </a:p>
        </p:txBody>
      </p:sp>
      <p:sp>
        <p:nvSpPr>
          <p:cNvPr id="3" name="Text Placeholder 2">
            <a:extLst>
              <a:ext uri="{FF2B5EF4-FFF2-40B4-BE49-F238E27FC236}">
                <a16:creationId xmlns:a16="http://schemas.microsoft.com/office/drawing/2014/main" id="{D6D52665-C228-A040-A168-A6DF55B92350}"/>
              </a:ext>
            </a:extLst>
          </p:cNvPr>
          <p:cNvSpPr>
            <a:spLocks noGrp="1"/>
          </p:cNvSpPr>
          <p:nvPr>
            <p:ph type="body" sz="half" idx="2"/>
          </p:nvPr>
        </p:nvSpPr>
        <p:spPr>
          <a:xfrm>
            <a:off x="6061024" y="1543050"/>
            <a:ext cx="2949178" cy="2858691"/>
          </a:xfrm>
        </p:spPr>
        <p:txBody>
          <a:bodyPr/>
          <a:lstStyle/>
          <a:p>
            <a:pPr marL="171450" indent="-171450">
              <a:buFont typeface="Arial" panose="020B0604020202020204" pitchFamily="34" charset="0"/>
              <a:buChar char="•"/>
            </a:pPr>
            <a:r>
              <a:rPr lang="en-US"/>
              <a:t>While using 3D visualization from </a:t>
            </a:r>
            <a:r>
              <a:rPr lang="en-US" err="1"/>
              <a:t>Paraview</a:t>
            </a:r>
            <a:r>
              <a:rPr lang="en-US"/>
              <a:t>, we can visualize loss, accuracy over each epoch. </a:t>
            </a:r>
          </a:p>
          <a:p>
            <a:pPr marL="171450" indent="-171450">
              <a:buFont typeface="Arial" panose="020B0604020202020204" pitchFamily="34" charset="0"/>
              <a:buChar char="•"/>
            </a:pPr>
            <a:r>
              <a:rPr lang="en-US"/>
              <a:t>This gives more </a:t>
            </a:r>
            <a:r>
              <a:rPr lang="en-US" err="1"/>
              <a:t>explainability</a:t>
            </a:r>
            <a:r>
              <a:rPr lang="en-US"/>
              <a:t>.</a:t>
            </a:r>
          </a:p>
        </p:txBody>
      </p:sp>
      <p:pic>
        <p:nvPicPr>
          <p:cNvPr id="6" name="Picture 5" descr="A picture containing chart&#10;&#10;Description automatically generated">
            <a:extLst>
              <a:ext uri="{FF2B5EF4-FFF2-40B4-BE49-F238E27FC236}">
                <a16:creationId xmlns:a16="http://schemas.microsoft.com/office/drawing/2014/main" id="{D1231CD6-5E0A-453B-B567-263913A6AFF0}"/>
              </a:ext>
            </a:extLst>
          </p:cNvPr>
          <p:cNvPicPr>
            <a:picLocks noChangeAspect="1"/>
          </p:cNvPicPr>
          <p:nvPr/>
        </p:nvPicPr>
        <p:blipFill>
          <a:blip r:embed="rId5"/>
          <a:stretch>
            <a:fillRect/>
          </a:stretch>
        </p:blipFill>
        <p:spPr>
          <a:xfrm>
            <a:off x="238205" y="1142404"/>
            <a:ext cx="5483066" cy="2858692"/>
          </a:xfrm>
          <a:prstGeom prst="rect">
            <a:avLst/>
          </a:prstGeom>
        </p:spPr>
      </p:pic>
      <p:pic>
        <p:nvPicPr>
          <p:cNvPr id="4" name="Audio 3">
            <a:hlinkClick r:id="" action="ppaction://media"/>
            <a:extLst>
              <a:ext uri="{FF2B5EF4-FFF2-40B4-BE49-F238E27FC236}">
                <a16:creationId xmlns:a16="http://schemas.microsoft.com/office/drawing/2014/main" id="{82FBA26B-8971-334A-A2EA-75FD5008BE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777827114"/>
      </p:ext>
    </p:extLst>
  </p:cSld>
  <p:clrMapOvr>
    <a:masterClrMapping/>
  </p:clrMapOvr>
  <mc:AlternateContent xmlns:mc="http://schemas.openxmlformats.org/markup-compatibility/2006">
    <mc:Choice xmlns:p14="http://schemas.microsoft.com/office/powerpoint/2010/main" Requires="p14">
      <p:transition spd="slow" p14:dur="2000" advTm="20069"/>
    </mc:Choice>
    <mc:Fallback>
      <p:transition spd="slow" advTm="20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F54-6308-A746-806C-72BC7F319673}"/>
              </a:ext>
            </a:extLst>
          </p:cNvPr>
          <p:cNvSpPr>
            <a:spLocks noGrp="1"/>
          </p:cNvSpPr>
          <p:nvPr>
            <p:ph type="title"/>
          </p:nvPr>
        </p:nvSpPr>
        <p:spPr>
          <a:xfrm>
            <a:off x="6102613" y="740569"/>
            <a:ext cx="2949178" cy="802480"/>
          </a:xfrm>
        </p:spPr>
        <p:txBody>
          <a:bodyPr>
            <a:normAutofit fontScale="90000"/>
          </a:bodyPr>
          <a:lstStyle/>
          <a:p>
            <a:r>
              <a:rPr lang="en-US"/>
              <a:t>Scatter plot  of </a:t>
            </a:r>
            <a:r>
              <a:rPr lang="en-US" err="1"/>
              <a:t>Kernal</a:t>
            </a:r>
            <a:r>
              <a:rPr lang="en-US"/>
              <a:t> Values at each layer</a:t>
            </a:r>
          </a:p>
        </p:txBody>
      </p:sp>
      <p:sp>
        <p:nvSpPr>
          <p:cNvPr id="3" name="Text Placeholder 2">
            <a:extLst>
              <a:ext uri="{FF2B5EF4-FFF2-40B4-BE49-F238E27FC236}">
                <a16:creationId xmlns:a16="http://schemas.microsoft.com/office/drawing/2014/main" id="{D6D52665-C228-A040-A168-A6DF55B92350}"/>
              </a:ext>
            </a:extLst>
          </p:cNvPr>
          <p:cNvSpPr>
            <a:spLocks noGrp="1"/>
          </p:cNvSpPr>
          <p:nvPr>
            <p:ph type="body" sz="half" idx="2"/>
          </p:nvPr>
        </p:nvSpPr>
        <p:spPr>
          <a:xfrm>
            <a:off x="6061024" y="1543050"/>
            <a:ext cx="2949178" cy="2858691"/>
          </a:xfrm>
        </p:spPr>
        <p:txBody>
          <a:bodyPr vert="horz" lIns="91440" tIns="45720" rIns="91440" bIns="45720" rtlCol="0" anchor="t">
            <a:normAutofit/>
          </a:bodyPr>
          <a:lstStyle/>
          <a:p>
            <a:pPr marL="171450" indent="-171450">
              <a:buFont typeface="Arial" panose="020B0604020202020204" pitchFamily="34" charset="0"/>
              <a:buChar char="•"/>
            </a:pPr>
            <a:r>
              <a:rPr lang="en-US" dirty="0"/>
              <a:t>We can also visualize kernel value for each neuron at each layer.</a:t>
            </a:r>
          </a:p>
          <a:p>
            <a:pPr marL="171450" indent="-171450">
              <a:buFont typeface="Arial" panose="020B0604020202020204" pitchFamily="34" charset="0"/>
              <a:buChar char="•"/>
            </a:pPr>
            <a:r>
              <a:rPr lang="en-US" dirty="0">
                <a:latin typeface="Arial"/>
                <a:cs typeface="Arial"/>
              </a:rPr>
              <a:t>From this we can see how kernel values are distributed over the kernel space.</a:t>
            </a:r>
          </a:p>
          <a:p>
            <a:pPr marL="171450" indent="-171450">
              <a:buFont typeface="Arial" panose="020B0604020202020204" pitchFamily="34" charset="0"/>
              <a:buChar char="•"/>
            </a:pPr>
            <a:r>
              <a:rPr lang="en-US" dirty="0"/>
              <a:t>For instance, in Layer 5, there are </a:t>
            </a:r>
            <a:r>
              <a:rPr lang="en-US" b="1" dirty="0"/>
              <a:t>36928</a:t>
            </a:r>
            <a:r>
              <a:rPr lang="en-US" dirty="0"/>
              <a:t> parameters, and we can see how the values are distributed in a certain range.</a:t>
            </a:r>
          </a:p>
          <a:p>
            <a:pPr marL="171450" indent="-171450">
              <a:buFont typeface="Arial" panose="020B0604020202020204" pitchFamily="34" charset="0"/>
              <a:buChar char="•"/>
            </a:pPr>
            <a:r>
              <a:rPr lang="en-US" dirty="0"/>
              <a:t>By plotting the kernel values by epochs (say after each 10/20 epochs), we can visualize the gradual change in kernel weights while training.</a:t>
            </a:r>
          </a:p>
        </p:txBody>
      </p:sp>
      <p:pic>
        <p:nvPicPr>
          <p:cNvPr id="4" name="Picture 3">
            <a:extLst>
              <a:ext uri="{FF2B5EF4-FFF2-40B4-BE49-F238E27FC236}">
                <a16:creationId xmlns:a16="http://schemas.microsoft.com/office/drawing/2014/main" id="{8577065F-83BB-42FD-8342-0F8EF82FA712}"/>
              </a:ext>
            </a:extLst>
          </p:cNvPr>
          <p:cNvPicPr>
            <a:picLocks noChangeAspect="1"/>
          </p:cNvPicPr>
          <p:nvPr/>
        </p:nvPicPr>
        <p:blipFill>
          <a:blip r:embed="rId4"/>
          <a:stretch>
            <a:fillRect/>
          </a:stretch>
        </p:blipFill>
        <p:spPr>
          <a:xfrm>
            <a:off x="181465" y="1233517"/>
            <a:ext cx="5900354" cy="3477755"/>
          </a:xfrm>
          <a:prstGeom prst="rect">
            <a:avLst/>
          </a:prstGeom>
        </p:spPr>
      </p:pic>
      <p:pic>
        <p:nvPicPr>
          <p:cNvPr id="7" name="Audio 6">
            <a:hlinkClick r:id="" action="ppaction://media"/>
            <a:extLst>
              <a:ext uri="{FF2B5EF4-FFF2-40B4-BE49-F238E27FC236}">
                <a16:creationId xmlns:a16="http://schemas.microsoft.com/office/drawing/2014/main" id="{EE818DB9-27D8-FE4D-A8A6-FE405D4193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797901474"/>
      </p:ext>
    </p:extLst>
  </p:cSld>
  <p:clrMapOvr>
    <a:masterClrMapping/>
  </p:clrMapOvr>
  <mc:AlternateContent xmlns:mc="http://schemas.openxmlformats.org/markup-compatibility/2006">
    <mc:Choice xmlns:p14="http://schemas.microsoft.com/office/powerpoint/2010/main" Requires="p14">
      <p:transition spd="slow" p14:dur="2000" advTm="47701"/>
    </mc:Choice>
    <mc:Fallback>
      <p:transition spd="slow" advTm="4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t>Contents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lstStyle/>
          <a:p>
            <a:r>
              <a:rPr lang="en-US"/>
              <a:t>Introduction</a:t>
            </a:r>
          </a:p>
          <a:p>
            <a:r>
              <a:rPr lang="en-US"/>
              <a:t>Related work</a:t>
            </a:r>
          </a:p>
          <a:p>
            <a:r>
              <a:rPr lang="en-US"/>
              <a:t>Dataset</a:t>
            </a:r>
          </a:p>
          <a:p>
            <a:r>
              <a:rPr lang="en-US"/>
              <a:t>Model</a:t>
            </a:r>
          </a:p>
          <a:p>
            <a:r>
              <a:rPr lang="en-US"/>
              <a:t>Methods</a:t>
            </a:r>
          </a:p>
          <a:p>
            <a:r>
              <a:rPr lang="en-US"/>
              <a:t>Visualizations</a:t>
            </a:r>
          </a:p>
          <a:p>
            <a:r>
              <a:rPr lang="en-US"/>
              <a:t>Challenges</a:t>
            </a:r>
          </a:p>
          <a:p>
            <a:endParaRPr lang="en-US"/>
          </a:p>
        </p:txBody>
      </p:sp>
      <p:pic>
        <p:nvPicPr>
          <p:cNvPr id="4" name="Audio 3">
            <a:hlinkClick r:id="" action="ppaction://media"/>
            <a:extLst>
              <a:ext uri="{FF2B5EF4-FFF2-40B4-BE49-F238E27FC236}">
                <a16:creationId xmlns:a16="http://schemas.microsoft.com/office/drawing/2014/main" id="{B32AEC71-2354-5142-99BB-139D0D10D2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183933100"/>
      </p:ext>
    </p:extLst>
  </p:cSld>
  <p:clrMapOvr>
    <a:masterClrMapping/>
  </p:clrMapOvr>
  <mc:AlternateContent xmlns:mc="http://schemas.openxmlformats.org/markup-compatibility/2006">
    <mc:Choice xmlns:p14="http://schemas.microsoft.com/office/powerpoint/2010/main" Requires="p14">
      <p:transition spd="slow" p14:dur="2000" advTm="13518"/>
    </mc:Choice>
    <mc:Fallback>
      <p:transition spd="slow" advTm="13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F54-6308-A746-806C-72BC7F319673}"/>
              </a:ext>
            </a:extLst>
          </p:cNvPr>
          <p:cNvSpPr>
            <a:spLocks noGrp="1"/>
          </p:cNvSpPr>
          <p:nvPr>
            <p:ph type="title"/>
          </p:nvPr>
        </p:nvSpPr>
        <p:spPr>
          <a:xfrm>
            <a:off x="6102613" y="740569"/>
            <a:ext cx="2949178" cy="802480"/>
          </a:xfrm>
        </p:spPr>
        <p:txBody>
          <a:bodyPr>
            <a:normAutofit/>
          </a:bodyPr>
          <a:lstStyle/>
          <a:p>
            <a:r>
              <a:rPr lang="en-US"/>
              <a:t>Bias at each filter</a:t>
            </a:r>
          </a:p>
        </p:txBody>
      </p:sp>
      <p:sp>
        <p:nvSpPr>
          <p:cNvPr id="3" name="Text Placeholder 2">
            <a:extLst>
              <a:ext uri="{FF2B5EF4-FFF2-40B4-BE49-F238E27FC236}">
                <a16:creationId xmlns:a16="http://schemas.microsoft.com/office/drawing/2014/main" id="{D6D52665-C228-A040-A168-A6DF55B92350}"/>
              </a:ext>
            </a:extLst>
          </p:cNvPr>
          <p:cNvSpPr>
            <a:spLocks noGrp="1"/>
          </p:cNvSpPr>
          <p:nvPr>
            <p:ph type="body" sz="half" idx="2"/>
          </p:nvPr>
        </p:nvSpPr>
        <p:spPr>
          <a:xfrm>
            <a:off x="6061024" y="1543050"/>
            <a:ext cx="2949178" cy="2858691"/>
          </a:xfrm>
        </p:spPr>
        <p:txBody>
          <a:bodyPr/>
          <a:lstStyle/>
          <a:p>
            <a:pPr marL="171450" indent="-171450">
              <a:buFont typeface="Arial" panose="020B0604020202020204" pitchFamily="34" charset="0"/>
              <a:buChar char="•"/>
            </a:pPr>
            <a:r>
              <a:rPr lang="en-US" dirty="0"/>
              <a:t>Using </a:t>
            </a:r>
            <a:r>
              <a:rPr lang="en-US" dirty="0" err="1"/>
              <a:t>Tensorview</a:t>
            </a:r>
            <a:r>
              <a:rPr lang="en-US" dirty="0"/>
              <a:t> API we can also extract and visualize the bias value for each filter.</a:t>
            </a:r>
          </a:p>
          <a:p>
            <a:pPr marL="171450" indent="-171450">
              <a:buFont typeface="Arial" panose="020B0604020202020204" pitchFamily="34" charset="0"/>
              <a:buChar char="•"/>
            </a:pPr>
            <a:r>
              <a:rPr lang="en-US" dirty="0"/>
              <a:t>Extracting bias value of each layer for every epoch, and then visualizing the data by epoch can lead us to see the trend in bias value is change while the model is learning. </a:t>
            </a:r>
          </a:p>
          <a:p>
            <a:pPr marL="171450" indent="-171450">
              <a:buFont typeface="Arial" panose="020B0604020202020204" pitchFamily="34" charset="0"/>
              <a:buChar char="•"/>
            </a:pPr>
            <a:r>
              <a:rPr lang="en-US" dirty="0"/>
              <a:t>If there is any learning, the value will change, otherwise not.</a:t>
            </a:r>
          </a:p>
          <a:p>
            <a:endParaRPr lang="en-US" dirty="0"/>
          </a:p>
        </p:txBody>
      </p:sp>
      <p:pic>
        <p:nvPicPr>
          <p:cNvPr id="4" name="Picture 3">
            <a:extLst>
              <a:ext uri="{FF2B5EF4-FFF2-40B4-BE49-F238E27FC236}">
                <a16:creationId xmlns:a16="http://schemas.microsoft.com/office/drawing/2014/main" id="{6FF980D5-FD7C-443D-8599-5869D975CDDB}"/>
              </a:ext>
            </a:extLst>
          </p:cNvPr>
          <p:cNvPicPr>
            <a:picLocks noChangeAspect="1"/>
          </p:cNvPicPr>
          <p:nvPr/>
        </p:nvPicPr>
        <p:blipFill>
          <a:blip r:embed="rId4"/>
          <a:stretch>
            <a:fillRect/>
          </a:stretch>
        </p:blipFill>
        <p:spPr>
          <a:xfrm>
            <a:off x="476410" y="1286735"/>
            <a:ext cx="5375309" cy="3115006"/>
          </a:xfrm>
          <a:prstGeom prst="rect">
            <a:avLst/>
          </a:prstGeom>
        </p:spPr>
      </p:pic>
      <p:pic>
        <p:nvPicPr>
          <p:cNvPr id="8" name="Audio 7">
            <a:hlinkClick r:id="" action="ppaction://media"/>
            <a:extLst>
              <a:ext uri="{FF2B5EF4-FFF2-40B4-BE49-F238E27FC236}">
                <a16:creationId xmlns:a16="http://schemas.microsoft.com/office/drawing/2014/main" id="{29003486-BB50-2849-9F52-CFDFA08A8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112225913"/>
      </p:ext>
    </p:extLst>
  </p:cSld>
  <p:clrMapOvr>
    <a:masterClrMapping/>
  </p:clrMapOvr>
  <mc:AlternateContent xmlns:mc="http://schemas.openxmlformats.org/markup-compatibility/2006">
    <mc:Choice xmlns:p14="http://schemas.microsoft.com/office/powerpoint/2010/main" Requires="p14">
      <p:transition spd="slow" p14:dur="2000" advTm="22917"/>
    </mc:Choice>
    <mc:Fallback>
      <p:transition spd="slow" advTm="2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writing implement, stationary, pencil&#10;&#10;Description automatically generated">
            <a:extLst>
              <a:ext uri="{FF2B5EF4-FFF2-40B4-BE49-F238E27FC236}">
                <a16:creationId xmlns:a16="http://schemas.microsoft.com/office/drawing/2014/main" id="{B4CF6E77-542D-A14B-9587-8F1E532AE49F}"/>
              </a:ext>
            </a:extLst>
          </p:cNvPr>
          <p:cNvPicPr>
            <a:picLocks noChangeAspect="1"/>
          </p:cNvPicPr>
          <p:nvPr/>
        </p:nvPicPr>
        <p:blipFill>
          <a:blip r:embed="rId5"/>
          <a:stretch>
            <a:fillRect/>
          </a:stretch>
        </p:blipFill>
        <p:spPr>
          <a:xfrm>
            <a:off x="969264" y="525780"/>
            <a:ext cx="7388352" cy="4617720"/>
          </a:xfrm>
          <a:prstGeom prst="rect">
            <a:avLst/>
          </a:prstGeom>
        </p:spPr>
      </p:pic>
      <p:pic>
        <p:nvPicPr>
          <p:cNvPr id="8" name="Audio 7">
            <a:hlinkClick r:id="" action="ppaction://media"/>
            <a:extLst>
              <a:ext uri="{FF2B5EF4-FFF2-40B4-BE49-F238E27FC236}">
                <a16:creationId xmlns:a16="http://schemas.microsoft.com/office/drawing/2014/main" id="{4058A0A0-FCE2-5C40-9CE7-AF29335F90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4273424"/>
      </p:ext>
    </p:extLst>
  </p:cSld>
  <p:clrMapOvr>
    <a:masterClrMapping/>
  </p:clrMapOvr>
  <mc:AlternateContent xmlns:mc="http://schemas.openxmlformats.org/markup-compatibility/2006">
    <mc:Choice xmlns:p14="http://schemas.microsoft.com/office/powerpoint/2010/main" Requires="p14">
      <p:transition spd="slow" p14:dur="2000" advTm="21400"/>
    </mc:Choice>
    <mc:Fallback>
      <p:transition spd="slow" advTm="21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18937D-FCBE-2345-93D7-93F48EA05BB2}"/>
              </a:ext>
            </a:extLst>
          </p:cNvPr>
          <p:cNvPicPr>
            <a:picLocks noChangeAspect="1"/>
          </p:cNvPicPr>
          <p:nvPr/>
        </p:nvPicPr>
        <p:blipFill>
          <a:blip r:embed="rId5"/>
          <a:srcRect/>
          <a:stretch/>
        </p:blipFill>
        <p:spPr>
          <a:xfrm>
            <a:off x="969264" y="525780"/>
            <a:ext cx="7388352" cy="4617720"/>
          </a:xfrm>
          <a:prstGeom prst="rect">
            <a:avLst/>
          </a:prstGeom>
        </p:spPr>
      </p:pic>
      <p:pic>
        <p:nvPicPr>
          <p:cNvPr id="7" name="Audio 6">
            <a:hlinkClick r:id="" action="ppaction://media"/>
            <a:extLst>
              <a:ext uri="{FF2B5EF4-FFF2-40B4-BE49-F238E27FC236}">
                <a16:creationId xmlns:a16="http://schemas.microsoft.com/office/drawing/2014/main" id="{DD427D2D-3471-D44A-847A-326A9955C5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729475861"/>
      </p:ext>
    </p:extLst>
  </p:cSld>
  <p:clrMapOvr>
    <a:masterClrMapping/>
  </p:clrMapOvr>
  <mc:AlternateContent xmlns:mc="http://schemas.openxmlformats.org/markup-compatibility/2006">
    <mc:Choice xmlns:p14="http://schemas.microsoft.com/office/powerpoint/2010/main" Requires="p14">
      <p:transition spd="slow" p14:dur="2000" advTm="16317"/>
    </mc:Choice>
    <mc:Fallback>
      <p:transition spd="slow" advTm="1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4B2F-C74B-0A4A-82D8-B46BA9116742}"/>
              </a:ext>
            </a:extLst>
          </p:cNvPr>
          <p:cNvSpPr>
            <a:spLocks noGrp="1"/>
          </p:cNvSpPr>
          <p:nvPr>
            <p:ph type="title"/>
          </p:nvPr>
        </p:nvSpPr>
        <p:spPr/>
        <p:txBody>
          <a:bodyPr/>
          <a:lstStyle/>
          <a:p>
            <a:r>
              <a:rPr lang="en-US"/>
              <a:t>Challenges</a:t>
            </a:r>
          </a:p>
        </p:txBody>
      </p:sp>
    </p:spTree>
    <p:extLst>
      <p:ext uri="{BB962C8B-B14F-4D97-AF65-F5344CB8AC3E}">
        <p14:creationId xmlns:p14="http://schemas.microsoft.com/office/powerpoint/2010/main" val="4074380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4998-8175-4248-BD8C-B7F4E58D1965}"/>
              </a:ext>
            </a:extLst>
          </p:cNvPr>
          <p:cNvSpPr>
            <a:spLocks noGrp="1"/>
          </p:cNvSpPr>
          <p:nvPr>
            <p:ph type="title"/>
          </p:nvPr>
        </p:nvSpPr>
        <p:spPr/>
        <p:txBody>
          <a:bodyPr/>
          <a:lstStyle/>
          <a:p>
            <a:r>
              <a:rPr lang="en-US"/>
              <a:t>Challenges</a:t>
            </a:r>
          </a:p>
        </p:txBody>
      </p:sp>
      <p:sp>
        <p:nvSpPr>
          <p:cNvPr id="3" name="Content Placeholder 2">
            <a:extLst>
              <a:ext uri="{FF2B5EF4-FFF2-40B4-BE49-F238E27FC236}">
                <a16:creationId xmlns:a16="http://schemas.microsoft.com/office/drawing/2014/main" id="{BEE4DE2E-F38B-4E4F-88FA-EDA161C21DE3}"/>
              </a:ext>
            </a:extLst>
          </p:cNvPr>
          <p:cNvSpPr>
            <a:spLocks noGrp="1"/>
          </p:cNvSpPr>
          <p:nvPr>
            <p:ph sz="half" idx="2"/>
          </p:nvPr>
        </p:nvSpPr>
        <p:spPr>
          <a:xfrm>
            <a:off x="628650" y="1268016"/>
            <a:ext cx="7886700" cy="3364707"/>
          </a:xfrm>
        </p:spPr>
        <p:txBody>
          <a:bodyPr/>
          <a:lstStyle/>
          <a:p>
            <a:r>
              <a:rPr lang="en-US" dirty="0" err="1"/>
              <a:t>TensorView</a:t>
            </a:r>
            <a:r>
              <a:rPr lang="en-US" dirty="0"/>
              <a:t> API is a new API which is still in beta phase and the documentation is very limited.</a:t>
            </a:r>
          </a:p>
          <a:p>
            <a:pPr marL="0" indent="0">
              <a:buNone/>
            </a:pPr>
            <a:endParaRPr lang="en-US" dirty="0"/>
          </a:p>
          <a:p>
            <a:r>
              <a:rPr lang="en-US" dirty="0" err="1"/>
              <a:t>Paraview</a:t>
            </a:r>
            <a:r>
              <a:rPr lang="en-US" dirty="0"/>
              <a:t> is a complex tool to learn.</a:t>
            </a:r>
          </a:p>
          <a:p>
            <a:pPr marL="0" indent="0">
              <a:buNone/>
            </a:pPr>
            <a:endParaRPr lang="en-US" dirty="0"/>
          </a:p>
          <a:p>
            <a:r>
              <a:rPr lang="en-US" dirty="0"/>
              <a:t>Related literature does not specify in much details, how they got the values that they visualized.</a:t>
            </a:r>
          </a:p>
          <a:p>
            <a:endParaRPr lang="en-US" dirty="0"/>
          </a:p>
        </p:txBody>
      </p:sp>
      <p:pic>
        <p:nvPicPr>
          <p:cNvPr id="8" name="Audio 7">
            <a:hlinkClick r:id="" action="ppaction://media"/>
            <a:extLst>
              <a:ext uri="{FF2B5EF4-FFF2-40B4-BE49-F238E27FC236}">
                <a16:creationId xmlns:a16="http://schemas.microsoft.com/office/drawing/2014/main" id="{0DD11808-BBE6-DF4D-9475-67E3247734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078706131"/>
      </p:ext>
    </p:extLst>
  </p:cSld>
  <p:clrMapOvr>
    <a:masterClrMapping/>
  </p:clrMapOvr>
  <mc:AlternateContent xmlns:mc="http://schemas.openxmlformats.org/markup-compatibility/2006">
    <mc:Choice xmlns:p14="http://schemas.microsoft.com/office/powerpoint/2010/main" Requires="p14">
      <p:transition spd="slow" p14:dur="2000" advTm="30225"/>
    </mc:Choice>
    <mc:Fallback>
      <p:transition spd="slow" advTm="30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F54-6308-A746-806C-72BC7F319673}"/>
              </a:ext>
            </a:extLst>
          </p:cNvPr>
          <p:cNvSpPr>
            <a:spLocks noGrp="1"/>
          </p:cNvSpPr>
          <p:nvPr>
            <p:ph type="title"/>
          </p:nvPr>
        </p:nvSpPr>
        <p:spPr>
          <a:xfrm>
            <a:off x="520283" y="740569"/>
            <a:ext cx="8531508" cy="802480"/>
          </a:xfrm>
        </p:spPr>
        <p:txBody>
          <a:bodyPr>
            <a:normAutofit/>
          </a:bodyPr>
          <a:lstStyle/>
          <a:p>
            <a:r>
              <a:rPr lang="en-US">
                <a:latin typeface="Arial"/>
                <a:cs typeface="Arial"/>
              </a:rPr>
              <a:t>References</a:t>
            </a:r>
            <a:endParaRPr lang="en-US" err="1"/>
          </a:p>
        </p:txBody>
      </p:sp>
      <p:sp>
        <p:nvSpPr>
          <p:cNvPr id="3" name="Text Placeholder 2">
            <a:extLst>
              <a:ext uri="{FF2B5EF4-FFF2-40B4-BE49-F238E27FC236}">
                <a16:creationId xmlns:a16="http://schemas.microsoft.com/office/drawing/2014/main" id="{D6D52665-C228-A040-A168-A6DF55B92350}"/>
              </a:ext>
            </a:extLst>
          </p:cNvPr>
          <p:cNvSpPr>
            <a:spLocks noGrp="1"/>
          </p:cNvSpPr>
          <p:nvPr>
            <p:ph type="body" sz="half" idx="2"/>
          </p:nvPr>
        </p:nvSpPr>
        <p:spPr>
          <a:xfrm>
            <a:off x="478694" y="1543050"/>
            <a:ext cx="8531508" cy="2858691"/>
          </a:xfrm>
        </p:spPr>
        <p:txBody>
          <a:bodyPr vert="horz" lIns="91440" tIns="45720" rIns="91440" bIns="45720" rtlCol="0" anchor="t">
            <a:normAutofit/>
          </a:bodyPr>
          <a:lstStyle/>
          <a:p>
            <a:pPr marL="171450" indent="-171450">
              <a:buFont typeface="Arial" panose="020B0604020202020204" pitchFamily="34" charset="0"/>
              <a:buChar char="•"/>
            </a:pPr>
            <a:r>
              <a:rPr lang="en-US" dirty="0">
                <a:latin typeface="Arial"/>
                <a:cs typeface="Arial"/>
              </a:rPr>
              <a:t>1. </a:t>
            </a:r>
            <a:r>
              <a:rPr lang="en-US" dirty="0">
                <a:latin typeface="Arial"/>
                <a:cs typeface="Arial"/>
                <a:hlinkClick r:id="rId4"/>
              </a:rPr>
              <a:t>Machine Learning Explainability vs Interpretability: Two concepts that could help restore trust in AI - KDnuggets</a:t>
            </a:r>
          </a:p>
          <a:p>
            <a:pPr marL="171450" indent="-171450">
              <a:buFont typeface="Arial" panose="020B0604020202020204" pitchFamily="34" charset="0"/>
              <a:buChar char="•"/>
            </a:pPr>
            <a:r>
              <a:rPr lang="en-US" dirty="0">
                <a:latin typeface="Arial"/>
                <a:cs typeface="Arial"/>
              </a:rPr>
              <a:t>2. Hall, Patrick. "On the art and science of machine learning explanations." </a:t>
            </a:r>
            <a:r>
              <a:rPr lang="en-US" i="1" dirty="0" err="1">
                <a:latin typeface="Arial"/>
                <a:cs typeface="Arial"/>
              </a:rPr>
              <a:t>arXiv</a:t>
            </a:r>
            <a:r>
              <a:rPr lang="en-US" i="1" dirty="0">
                <a:latin typeface="Arial"/>
                <a:cs typeface="Arial"/>
              </a:rPr>
              <a:t> preprint arXiv:1810.02909</a:t>
            </a:r>
            <a:r>
              <a:rPr lang="en-US" dirty="0">
                <a:latin typeface="Arial"/>
                <a:cs typeface="Arial"/>
              </a:rPr>
              <a:t> (2018).</a:t>
            </a:r>
          </a:p>
          <a:p>
            <a:pPr marL="171450" indent="-171450">
              <a:buFont typeface="Arial" panose="020B0604020202020204" pitchFamily="34" charset="0"/>
              <a:buChar char="•"/>
            </a:pPr>
            <a:r>
              <a:rPr lang="en-US" dirty="0">
                <a:latin typeface="Arial"/>
                <a:cs typeface="Arial"/>
              </a:rPr>
              <a:t>3. A. </a:t>
            </a:r>
            <a:r>
              <a:rPr lang="en-US" dirty="0" err="1">
                <a:latin typeface="Arial"/>
                <a:cs typeface="Arial"/>
              </a:rPr>
              <a:t>Barredo</a:t>
            </a:r>
            <a:r>
              <a:rPr lang="en-US" dirty="0">
                <a:latin typeface="Arial"/>
                <a:cs typeface="Arial"/>
              </a:rPr>
              <a:t> Arrieta, N. </a:t>
            </a:r>
            <a:r>
              <a:rPr lang="en-US" dirty="0" err="1">
                <a:latin typeface="Arial"/>
                <a:cs typeface="Arial"/>
              </a:rPr>
              <a:t>D´ıaz-Rodr´ıguez</a:t>
            </a:r>
            <a:r>
              <a:rPr lang="en-US" dirty="0">
                <a:latin typeface="Arial"/>
                <a:cs typeface="Arial"/>
              </a:rPr>
              <a:t>, J. Del Ser, A. </a:t>
            </a:r>
            <a:r>
              <a:rPr lang="en-US" dirty="0" err="1">
                <a:latin typeface="Arial"/>
                <a:cs typeface="Arial"/>
              </a:rPr>
              <a:t>Bennetot</a:t>
            </a:r>
            <a:r>
              <a:rPr lang="en-US" dirty="0">
                <a:latin typeface="Arial"/>
                <a:cs typeface="Arial"/>
              </a:rPr>
              <a:t>, S. </a:t>
            </a:r>
            <a:r>
              <a:rPr lang="en-US" dirty="0" err="1">
                <a:latin typeface="Arial"/>
                <a:cs typeface="Arial"/>
              </a:rPr>
              <a:t>Tabik</a:t>
            </a:r>
            <a:r>
              <a:rPr lang="en-US" dirty="0">
                <a:latin typeface="Arial"/>
                <a:cs typeface="Arial"/>
              </a:rPr>
              <a:t>, A. </a:t>
            </a:r>
            <a:r>
              <a:rPr lang="en-US" dirty="0" err="1">
                <a:latin typeface="Arial"/>
                <a:cs typeface="Arial"/>
              </a:rPr>
              <a:t>Barbado</a:t>
            </a:r>
            <a:r>
              <a:rPr lang="en-US" dirty="0">
                <a:latin typeface="Arial"/>
                <a:cs typeface="Arial"/>
              </a:rPr>
              <a:t>, S. Garcia, S. Gil-Lopez, D. Molina, R. Benjamins, R. </a:t>
            </a:r>
            <a:r>
              <a:rPr lang="en-US" dirty="0" err="1">
                <a:latin typeface="Arial"/>
                <a:cs typeface="Arial"/>
              </a:rPr>
              <a:t>Chatila</a:t>
            </a:r>
            <a:r>
              <a:rPr lang="en-US" dirty="0">
                <a:latin typeface="Arial"/>
                <a:cs typeface="Arial"/>
              </a:rPr>
              <a:t>, and F. Herrera. Explainable artificial intelligence (</a:t>
            </a:r>
            <a:r>
              <a:rPr lang="en-US" dirty="0" err="1">
                <a:latin typeface="Arial"/>
                <a:cs typeface="Arial"/>
              </a:rPr>
              <a:t>xai</a:t>
            </a:r>
            <a:r>
              <a:rPr lang="en-US" dirty="0">
                <a:latin typeface="Arial"/>
                <a:cs typeface="Arial"/>
              </a:rPr>
              <a:t>): Concepts, taxonomies, opportunities and challenges toward responsible ai. Information Fusion, 58:82–115, 2020. </a:t>
            </a:r>
            <a:r>
              <a:rPr lang="en-US" dirty="0" err="1">
                <a:latin typeface="Arial"/>
                <a:cs typeface="Arial"/>
              </a:rPr>
              <a:t>doi</a:t>
            </a:r>
            <a:r>
              <a:rPr lang="en-US" dirty="0">
                <a:latin typeface="Arial"/>
                <a:cs typeface="Arial"/>
              </a:rPr>
              <a:t>: 10.1016/j. Inffus.2019.12.012</a:t>
            </a:r>
            <a:endParaRPr lang="en-US" dirty="0"/>
          </a:p>
          <a:p>
            <a:pPr marL="171450" indent="-171450">
              <a:buFont typeface="Arial" panose="020B0604020202020204" pitchFamily="34" charset="0"/>
              <a:buChar char="•"/>
            </a:pPr>
            <a:r>
              <a:rPr lang="en-US" dirty="0">
                <a:latin typeface="Arial"/>
                <a:cs typeface="Arial"/>
              </a:rPr>
              <a:t>4. https://</a:t>
            </a:r>
            <a:r>
              <a:rPr lang="en-US" dirty="0" err="1">
                <a:latin typeface="Arial"/>
                <a:cs typeface="Arial"/>
              </a:rPr>
              <a:t>pypi.org</a:t>
            </a:r>
            <a:r>
              <a:rPr lang="en-US" dirty="0">
                <a:latin typeface="Arial"/>
                <a:cs typeface="Arial"/>
              </a:rPr>
              <a:t>/project/</a:t>
            </a:r>
            <a:r>
              <a:rPr lang="en-US" dirty="0" err="1">
                <a:latin typeface="Arial"/>
                <a:cs typeface="Arial"/>
              </a:rPr>
              <a:t>tensorview</a:t>
            </a:r>
            <a:r>
              <a:rPr lang="en-US" dirty="0">
                <a:latin typeface="Arial"/>
                <a:cs typeface="Arial"/>
              </a:rPr>
              <a:t>/</a:t>
            </a:r>
          </a:p>
          <a:p>
            <a:pPr marL="171450" indent="-171450">
              <a:buFont typeface="Arial" panose="020B0604020202020204" pitchFamily="34" charset="0"/>
              <a:buChar char="•"/>
            </a:pPr>
            <a:r>
              <a:rPr lang="en-US" dirty="0">
                <a:latin typeface="Arial"/>
                <a:cs typeface="Arial"/>
              </a:rPr>
              <a:t>5. https://</a:t>
            </a:r>
            <a:r>
              <a:rPr lang="en-US" dirty="0" err="1">
                <a:latin typeface="Arial"/>
                <a:cs typeface="Arial"/>
              </a:rPr>
              <a:t>www.paraview.org</a:t>
            </a:r>
            <a:r>
              <a:rPr lang="en-US" dirty="0">
                <a:latin typeface="Arial"/>
                <a:cs typeface="Arial"/>
              </a:rPr>
              <a:t>/download/</a:t>
            </a:r>
          </a:p>
          <a:p>
            <a:pPr marL="171450" indent="-171450">
              <a:buFont typeface="Arial" panose="020B0604020202020204" pitchFamily="34" charset="0"/>
              <a:buChar char="•"/>
            </a:pPr>
            <a:r>
              <a:rPr lang="en-US" dirty="0">
                <a:latin typeface="Arial"/>
                <a:cs typeface="Arial"/>
              </a:rPr>
              <a:t>6. Covid image dataset: </a:t>
            </a:r>
            <a:r>
              <a:rPr lang="en-US" dirty="0">
                <a:latin typeface="Arial"/>
                <a:cs typeface="Arial"/>
                <a:hlinkClick r:id="rId5"/>
              </a:rPr>
              <a:t>https://github.com/ieee8023/covid-chestxray-dataset</a:t>
            </a:r>
            <a:endParaRPr lang="en-US" dirty="0">
              <a:latin typeface="Arial"/>
              <a:cs typeface="Arial"/>
            </a:endParaRPr>
          </a:p>
          <a:p>
            <a:pPr marL="171450" indent="-171450">
              <a:buFont typeface="Arial" panose="020B0604020202020204" pitchFamily="34" charset="0"/>
              <a:buChar char="•"/>
            </a:pPr>
            <a:r>
              <a:rPr lang="en-US" dirty="0">
                <a:latin typeface="Arial"/>
                <a:cs typeface="Arial"/>
              </a:rPr>
              <a:t>7. Non-covid image dataset: </a:t>
            </a:r>
            <a:r>
              <a:rPr lang="en-US" dirty="0">
                <a:latin typeface="Arial"/>
                <a:cs typeface="Arial"/>
                <a:hlinkClick r:id="rId6"/>
              </a:rPr>
              <a:t>https://www.kaggle.com/paultimothymooney/chest-xray-pneumonia</a:t>
            </a:r>
            <a:endParaRPr lang="en-US" dirty="0">
              <a:latin typeface="Arial"/>
              <a:cs typeface="Arial"/>
            </a:endParaRPr>
          </a:p>
          <a:p>
            <a:endParaRPr lang="en-US" dirty="0"/>
          </a:p>
        </p:txBody>
      </p:sp>
      <p:pic>
        <p:nvPicPr>
          <p:cNvPr id="4" name="Audio 3">
            <a:hlinkClick r:id="" action="ppaction://media"/>
            <a:extLst>
              <a:ext uri="{FF2B5EF4-FFF2-40B4-BE49-F238E27FC236}">
                <a16:creationId xmlns:a16="http://schemas.microsoft.com/office/drawing/2014/main" id="{BC24BF6C-F790-C44E-BED7-2ED3D45037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34221387"/>
      </p:ext>
    </p:extLst>
  </p:cSld>
  <p:clrMapOvr>
    <a:masterClrMapping/>
  </p:clrMapOvr>
  <mc:AlternateContent xmlns:mc="http://schemas.openxmlformats.org/markup-compatibility/2006">
    <mc:Choice xmlns:p14="http://schemas.microsoft.com/office/powerpoint/2010/main" Requires="p14">
      <p:transition spd="slow" p14:dur="2000" advTm="5814"/>
    </mc:Choice>
    <mc:Fallback>
      <p:transition spd="slow" advTm="5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BCE9A-BF9B-4C5A-B555-ABB8B93DD79F}"/>
              </a:ext>
            </a:extLst>
          </p:cNvPr>
          <p:cNvSpPr txBox="1"/>
          <p:nvPr/>
        </p:nvSpPr>
        <p:spPr>
          <a:xfrm>
            <a:off x="3865069" y="1813432"/>
            <a:ext cx="2873829" cy="461665"/>
          </a:xfrm>
          <a:prstGeom prst="rect">
            <a:avLst/>
          </a:prstGeom>
          <a:noFill/>
        </p:spPr>
        <p:txBody>
          <a:bodyPr wrap="square" rtlCol="0">
            <a:spAutoFit/>
          </a:bodyPr>
          <a:lstStyle/>
          <a:p>
            <a:r>
              <a:rPr lang="en-US" sz="2400">
                <a:solidFill>
                  <a:schemeClr val="bg1"/>
                </a:solidFill>
              </a:rPr>
              <a:t>Thank you</a:t>
            </a:r>
          </a:p>
        </p:txBody>
      </p:sp>
      <p:pic>
        <p:nvPicPr>
          <p:cNvPr id="4" name="Audio 3">
            <a:hlinkClick r:id="" action="ppaction://media"/>
            <a:extLst>
              <a:ext uri="{FF2B5EF4-FFF2-40B4-BE49-F238E27FC236}">
                <a16:creationId xmlns:a16="http://schemas.microsoft.com/office/drawing/2014/main" id="{1DCF409F-6C1E-A245-8233-918463A851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332937764"/>
      </p:ext>
    </p:extLst>
  </p:cSld>
  <p:clrMapOvr>
    <a:masterClrMapping/>
  </p:clrMapOvr>
  <mc:AlternateContent xmlns:mc="http://schemas.openxmlformats.org/markup-compatibility/2006">
    <mc:Choice xmlns:p14="http://schemas.microsoft.com/office/powerpoint/2010/main" Requires="p14">
      <p:transition spd="slow" p14:dur="2000" advTm="2390"/>
    </mc:Choice>
    <mc:Fallback>
      <p:transition spd="slow" advTm="2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4B2F-C74B-0A4A-82D8-B46BA9116742}"/>
              </a:ext>
            </a:extLst>
          </p:cNvPr>
          <p:cNvSpPr>
            <a:spLocks noGrp="1"/>
          </p:cNvSpPr>
          <p:nvPr>
            <p:ph type="title"/>
          </p:nvPr>
        </p:nvSpPr>
        <p:spPr/>
        <p:txBody>
          <a:bodyPr/>
          <a:lstStyle/>
          <a:p>
            <a:r>
              <a:rPr lang="en-US"/>
              <a:t>Introduction</a:t>
            </a:r>
          </a:p>
        </p:txBody>
      </p:sp>
    </p:spTree>
    <p:extLst>
      <p:ext uri="{BB962C8B-B14F-4D97-AF65-F5344CB8AC3E}">
        <p14:creationId xmlns:p14="http://schemas.microsoft.com/office/powerpoint/2010/main" val="730652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4998-8175-4248-BD8C-B7F4E58D1965}"/>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BEE4DE2E-F38B-4E4F-88FA-EDA161C21DE3}"/>
              </a:ext>
            </a:extLst>
          </p:cNvPr>
          <p:cNvSpPr>
            <a:spLocks noGrp="1"/>
          </p:cNvSpPr>
          <p:nvPr>
            <p:ph sz="half" idx="2"/>
          </p:nvPr>
        </p:nvSpPr>
        <p:spPr>
          <a:xfrm>
            <a:off x="4629150" y="331873"/>
            <a:ext cx="3886200" cy="4300849"/>
          </a:xfrm>
        </p:spPr>
        <p:txBody>
          <a:bodyPr>
            <a:normAutofit lnSpcReduction="10000"/>
          </a:bodyPr>
          <a:lstStyle/>
          <a:p>
            <a:r>
              <a:rPr lang="en-US"/>
              <a:t>Deep Learning is used widely for image classification.</a:t>
            </a:r>
          </a:p>
          <a:p>
            <a:endParaRPr lang="en-US"/>
          </a:p>
          <a:p>
            <a:r>
              <a:rPr lang="en-US"/>
              <a:t>It has aided in detecting Cancer and Tumors</a:t>
            </a:r>
          </a:p>
          <a:p>
            <a:endParaRPr lang="en-US"/>
          </a:p>
          <a:p>
            <a:r>
              <a:rPr lang="en-US"/>
              <a:t>Deep Learning is a black box</a:t>
            </a:r>
          </a:p>
          <a:p>
            <a:endParaRPr lang="en-US"/>
          </a:p>
          <a:p>
            <a:r>
              <a:rPr lang="en-US"/>
              <a:t>We classify COVID-19 chest X-ray images</a:t>
            </a:r>
          </a:p>
          <a:p>
            <a:endParaRPr lang="en-US"/>
          </a:p>
          <a:p>
            <a:r>
              <a:rPr lang="en-US"/>
              <a:t>Goal: To interpret and explain the model</a:t>
            </a:r>
          </a:p>
        </p:txBody>
      </p:sp>
      <p:pic>
        <p:nvPicPr>
          <p:cNvPr id="14" name="Picture 13" descr="A picture containing text, clipart, screenshot&#10;&#10;Description automatically generated">
            <a:extLst>
              <a:ext uri="{FF2B5EF4-FFF2-40B4-BE49-F238E27FC236}">
                <a16:creationId xmlns:a16="http://schemas.microsoft.com/office/drawing/2014/main" id="{736D0BDC-4785-4735-98F3-B00C672213D4}"/>
              </a:ext>
            </a:extLst>
          </p:cNvPr>
          <p:cNvPicPr>
            <a:picLocks noChangeAspect="1"/>
          </p:cNvPicPr>
          <p:nvPr/>
        </p:nvPicPr>
        <p:blipFill>
          <a:blip r:embed="rId5"/>
          <a:stretch>
            <a:fillRect/>
          </a:stretch>
        </p:blipFill>
        <p:spPr>
          <a:xfrm>
            <a:off x="229560" y="2103092"/>
            <a:ext cx="4399590" cy="1212860"/>
          </a:xfrm>
          <a:prstGeom prst="rect">
            <a:avLst/>
          </a:prstGeom>
        </p:spPr>
      </p:pic>
      <p:pic>
        <p:nvPicPr>
          <p:cNvPr id="4" name="Audio 3">
            <a:hlinkClick r:id="" action="ppaction://media"/>
            <a:extLst>
              <a:ext uri="{FF2B5EF4-FFF2-40B4-BE49-F238E27FC236}">
                <a16:creationId xmlns:a16="http://schemas.microsoft.com/office/drawing/2014/main" id="{67266229-5A13-8743-9EE3-2DFB85F2BC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98413"/>
      </p:ext>
    </p:extLst>
  </p:cSld>
  <p:clrMapOvr>
    <a:masterClrMapping/>
  </p:clrMapOvr>
  <mc:AlternateContent xmlns:mc="http://schemas.openxmlformats.org/markup-compatibility/2006">
    <mc:Choice xmlns:p14="http://schemas.microsoft.com/office/powerpoint/2010/main" Requires="p14">
      <p:transition spd="slow" p14:dur="2000" advTm="27084"/>
    </mc:Choice>
    <mc:Fallback>
      <p:transition spd="slow" advTm="27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4998-8175-4248-BD8C-B7F4E58D1965}"/>
              </a:ext>
            </a:extLst>
          </p:cNvPr>
          <p:cNvSpPr>
            <a:spLocks noGrp="1"/>
          </p:cNvSpPr>
          <p:nvPr>
            <p:ph type="title"/>
          </p:nvPr>
        </p:nvSpPr>
        <p:spPr/>
        <p:txBody>
          <a:bodyPr/>
          <a:lstStyle/>
          <a:p>
            <a:r>
              <a:rPr lang="en-US">
                <a:latin typeface="Arial"/>
                <a:cs typeface="Arial"/>
              </a:rPr>
              <a:t>Goals</a:t>
            </a:r>
            <a:endParaRPr lang="en-US"/>
          </a:p>
        </p:txBody>
      </p:sp>
      <p:sp>
        <p:nvSpPr>
          <p:cNvPr id="3" name="Content Placeholder 2">
            <a:extLst>
              <a:ext uri="{FF2B5EF4-FFF2-40B4-BE49-F238E27FC236}">
                <a16:creationId xmlns:a16="http://schemas.microsoft.com/office/drawing/2014/main" id="{BEE4DE2E-F38B-4E4F-88FA-EDA161C21DE3}"/>
              </a:ext>
            </a:extLst>
          </p:cNvPr>
          <p:cNvSpPr>
            <a:spLocks noGrp="1"/>
          </p:cNvSpPr>
          <p:nvPr>
            <p:ph sz="half" idx="2"/>
          </p:nvPr>
        </p:nvSpPr>
        <p:spPr>
          <a:xfrm>
            <a:off x="514830" y="1152605"/>
            <a:ext cx="8000520" cy="3480117"/>
          </a:xfrm>
        </p:spPr>
        <p:txBody>
          <a:bodyPr vert="horz" lIns="91440" tIns="45720" rIns="91440" bIns="45720" rtlCol="0" anchor="t">
            <a:normAutofit/>
          </a:bodyPr>
          <a:lstStyle/>
          <a:p>
            <a:r>
              <a:rPr lang="en-US">
                <a:latin typeface="Arial"/>
                <a:cs typeface="Arial"/>
              </a:rPr>
              <a:t>To visualize the dynamics of any deep neural network to help people to understand how these artificial networks learn from data and make predictions.</a:t>
            </a:r>
          </a:p>
          <a:p>
            <a:endParaRPr lang="en-US">
              <a:latin typeface="Arial"/>
              <a:cs typeface="Arial"/>
            </a:endParaRPr>
          </a:p>
          <a:p>
            <a:r>
              <a:rPr lang="en-US">
                <a:latin typeface="Arial"/>
                <a:cs typeface="Arial"/>
              </a:rPr>
              <a:t>Tools Used : Python, </a:t>
            </a:r>
            <a:r>
              <a:rPr lang="en-US" err="1">
                <a:latin typeface="Arial"/>
                <a:cs typeface="Arial"/>
              </a:rPr>
              <a:t>Tensorflow</a:t>
            </a:r>
            <a:r>
              <a:rPr lang="en-US">
                <a:latin typeface="Arial"/>
                <a:cs typeface="Arial"/>
              </a:rPr>
              <a:t>, </a:t>
            </a:r>
            <a:r>
              <a:rPr lang="en-US" err="1">
                <a:latin typeface="Arial"/>
                <a:cs typeface="Arial"/>
              </a:rPr>
              <a:t>Tensorview</a:t>
            </a:r>
            <a:r>
              <a:rPr lang="en-US">
                <a:latin typeface="Arial"/>
                <a:cs typeface="Arial"/>
              </a:rPr>
              <a:t> API, Paraview[5] , Tableau</a:t>
            </a:r>
            <a:endParaRPr lang="en-US"/>
          </a:p>
        </p:txBody>
      </p:sp>
      <p:pic>
        <p:nvPicPr>
          <p:cNvPr id="4" name="Audio 3">
            <a:hlinkClick r:id="" action="ppaction://media"/>
            <a:extLst>
              <a:ext uri="{FF2B5EF4-FFF2-40B4-BE49-F238E27FC236}">
                <a16:creationId xmlns:a16="http://schemas.microsoft.com/office/drawing/2014/main" id="{4354EC68-26E4-654B-9361-B66F31560F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494450905"/>
      </p:ext>
    </p:extLst>
  </p:cSld>
  <p:clrMapOvr>
    <a:masterClrMapping/>
  </p:clrMapOvr>
  <mc:AlternateContent xmlns:mc="http://schemas.openxmlformats.org/markup-compatibility/2006">
    <mc:Choice xmlns:p14="http://schemas.microsoft.com/office/powerpoint/2010/main" Requires="p14">
      <p:transition spd="slow" p14:dur="2000" advTm="30523"/>
    </mc:Choice>
    <mc:Fallback>
      <p:transition spd="slow" advTm="30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E4EE-4175-7849-A578-60803C99EBD3}"/>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E3457F9B-516E-0D43-AEB0-67DF399F62E2}"/>
              </a:ext>
            </a:extLst>
          </p:cNvPr>
          <p:cNvSpPr>
            <a:spLocks noGrp="1"/>
          </p:cNvSpPr>
          <p:nvPr>
            <p:ph sz="half" idx="1"/>
          </p:nvPr>
        </p:nvSpPr>
        <p:spPr/>
        <p:txBody>
          <a:bodyPr vert="horz" lIns="91440" tIns="45720" rIns="91440" bIns="45720" rtlCol="0" anchor="t">
            <a:normAutofit/>
          </a:bodyPr>
          <a:lstStyle/>
          <a:p>
            <a:r>
              <a:rPr lang="en-US">
                <a:solidFill>
                  <a:schemeClr val="tx1"/>
                </a:solidFill>
                <a:latin typeface="Arial"/>
                <a:cs typeface="Arial"/>
              </a:rPr>
              <a:t>Interpretability</a:t>
            </a:r>
          </a:p>
          <a:p>
            <a:endParaRPr lang="en-US"/>
          </a:p>
          <a:p>
            <a:pPr lvl="1"/>
            <a:r>
              <a:rPr lang="en-US" sz="1500">
                <a:latin typeface="Arial"/>
                <a:cs typeface="Arial"/>
              </a:rPr>
              <a:t>About the extent to which we can observe the cause and effect in a model.[1]</a:t>
            </a:r>
            <a:endParaRPr lang="en-US" sz="1500"/>
          </a:p>
        </p:txBody>
      </p:sp>
      <p:sp>
        <p:nvSpPr>
          <p:cNvPr id="4" name="Content Placeholder 3">
            <a:extLst>
              <a:ext uri="{FF2B5EF4-FFF2-40B4-BE49-F238E27FC236}">
                <a16:creationId xmlns:a16="http://schemas.microsoft.com/office/drawing/2014/main" id="{2CB6EBE5-AD39-3F4C-A97D-A6A30E507503}"/>
              </a:ext>
            </a:extLst>
          </p:cNvPr>
          <p:cNvSpPr>
            <a:spLocks noGrp="1"/>
          </p:cNvSpPr>
          <p:nvPr>
            <p:ph sz="half" idx="2"/>
          </p:nvPr>
        </p:nvSpPr>
        <p:spPr/>
        <p:txBody>
          <a:bodyPr vert="horz" lIns="91440" tIns="45720" rIns="91440" bIns="45720" rtlCol="0" anchor="t">
            <a:normAutofit/>
          </a:bodyPr>
          <a:lstStyle/>
          <a:p>
            <a:r>
              <a:rPr lang="en-US" err="1">
                <a:solidFill>
                  <a:schemeClr val="tx1"/>
                </a:solidFill>
              </a:rPr>
              <a:t>Explainability</a:t>
            </a:r>
            <a:endParaRPr lang="en-US">
              <a:solidFill>
                <a:schemeClr val="tx1"/>
              </a:solidFill>
            </a:endParaRPr>
          </a:p>
          <a:p>
            <a:endParaRPr lang="en-US"/>
          </a:p>
          <a:p>
            <a:pPr lvl="1"/>
            <a:r>
              <a:rPr lang="en-US" sz="1500">
                <a:latin typeface="Arial"/>
                <a:cs typeface="Arial"/>
              </a:rPr>
              <a:t>About the extent to which the mechanism of machine learning and deep learning models can be explained.[1]</a:t>
            </a:r>
            <a:endParaRPr lang="en-US" sz="1500"/>
          </a:p>
        </p:txBody>
      </p:sp>
      <p:pic>
        <p:nvPicPr>
          <p:cNvPr id="9" name="Audio 8">
            <a:hlinkClick r:id="" action="ppaction://media"/>
            <a:extLst>
              <a:ext uri="{FF2B5EF4-FFF2-40B4-BE49-F238E27FC236}">
                <a16:creationId xmlns:a16="http://schemas.microsoft.com/office/drawing/2014/main" id="{3B6A5532-7671-1649-9DAF-4F3C3CCA93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963257556"/>
      </p:ext>
    </p:extLst>
  </p:cSld>
  <p:clrMapOvr>
    <a:masterClrMapping/>
  </p:clrMapOvr>
  <mc:AlternateContent xmlns:mc="http://schemas.openxmlformats.org/markup-compatibility/2006">
    <mc:Choice xmlns:p14="http://schemas.microsoft.com/office/powerpoint/2010/main" Requires="p14">
      <p:transition spd="slow" p14:dur="2000" advTm="26001"/>
    </mc:Choice>
    <mc:Fallback>
      <p:transition spd="slow" advTm="26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4B2F-C74B-0A4A-82D8-B46BA9116742}"/>
              </a:ext>
            </a:extLst>
          </p:cNvPr>
          <p:cNvSpPr>
            <a:spLocks noGrp="1"/>
          </p:cNvSpPr>
          <p:nvPr>
            <p:ph type="title"/>
          </p:nvPr>
        </p:nvSpPr>
        <p:spPr/>
        <p:txBody>
          <a:bodyPr/>
          <a:lstStyle/>
          <a:p>
            <a:r>
              <a:rPr lang="en-US"/>
              <a:t>Related Work</a:t>
            </a:r>
          </a:p>
        </p:txBody>
      </p:sp>
    </p:spTree>
    <p:extLst>
      <p:ext uri="{BB962C8B-B14F-4D97-AF65-F5344CB8AC3E}">
        <p14:creationId xmlns:p14="http://schemas.microsoft.com/office/powerpoint/2010/main" val="105711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4998-8175-4248-BD8C-B7F4E58D1965}"/>
              </a:ext>
            </a:extLst>
          </p:cNvPr>
          <p:cNvSpPr>
            <a:spLocks noGrp="1"/>
          </p:cNvSpPr>
          <p:nvPr>
            <p:ph type="title"/>
          </p:nvPr>
        </p:nvSpPr>
        <p:spPr/>
        <p:txBody>
          <a:bodyPr/>
          <a:lstStyle/>
          <a:p>
            <a:r>
              <a:rPr lang="en-US"/>
              <a:t>Related Work</a:t>
            </a:r>
          </a:p>
        </p:txBody>
      </p:sp>
      <p:sp>
        <p:nvSpPr>
          <p:cNvPr id="3" name="Content Placeholder 2">
            <a:extLst>
              <a:ext uri="{FF2B5EF4-FFF2-40B4-BE49-F238E27FC236}">
                <a16:creationId xmlns:a16="http://schemas.microsoft.com/office/drawing/2014/main" id="{BEE4DE2E-F38B-4E4F-88FA-EDA161C21DE3}"/>
              </a:ext>
            </a:extLst>
          </p:cNvPr>
          <p:cNvSpPr>
            <a:spLocks noGrp="1"/>
          </p:cNvSpPr>
          <p:nvPr>
            <p:ph sz="half" idx="2"/>
          </p:nvPr>
        </p:nvSpPr>
        <p:spPr>
          <a:xfrm>
            <a:off x="514830" y="1152605"/>
            <a:ext cx="8000520" cy="3480117"/>
          </a:xfrm>
        </p:spPr>
        <p:txBody>
          <a:bodyPr vert="horz" lIns="91440" tIns="45720" rIns="91440" bIns="45720" rtlCol="0" anchor="t">
            <a:normAutofit/>
          </a:bodyPr>
          <a:lstStyle/>
          <a:p>
            <a:r>
              <a:rPr lang="en-US">
                <a:latin typeface="Arial"/>
                <a:cs typeface="Arial"/>
              </a:rPr>
              <a:t>Integration Methods – Using traditional machine learning methods to explain deep learning methods.</a:t>
            </a:r>
          </a:p>
          <a:p>
            <a:endParaRPr lang="en-US"/>
          </a:p>
          <a:p>
            <a:r>
              <a:rPr lang="en-US">
                <a:latin typeface="Arial"/>
                <a:cs typeface="Arial"/>
              </a:rPr>
              <a:t>Decision tree surrogate models, local interpretable model-agnostic explanations (LIME), plots, partial dependence plots, Shapley explanations, and individual conditional expectation (ICE) can be used to explain ML models.[2][3]</a:t>
            </a:r>
            <a:endParaRPr lang="en-US"/>
          </a:p>
        </p:txBody>
      </p:sp>
      <p:pic>
        <p:nvPicPr>
          <p:cNvPr id="6" name="Audio 5">
            <a:hlinkClick r:id="" action="ppaction://media"/>
            <a:extLst>
              <a:ext uri="{FF2B5EF4-FFF2-40B4-BE49-F238E27FC236}">
                <a16:creationId xmlns:a16="http://schemas.microsoft.com/office/drawing/2014/main" id="{EC57E506-42A8-5445-9254-FE36E40435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5673102"/>
      </p:ext>
    </p:extLst>
  </p:cSld>
  <p:clrMapOvr>
    <a:masterClrMapping/>
  </p:clrMapOvr>
  <mc:AlternateContent xmlns:mc="http://schemas.openxmlformats.org/markup-compatibility/2006">
    <mc:Choice xmlns:p14="http://schemas.microsoft.com/office/powerpoint/2010/main" Requires="p14">
      <p:transition spd="slow" p14:dur="2000" advTm="34794"/>
    </mc:Choice>
    <mc:Fallback>
      <p:transition spd="slow" advTm="34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4B2F-C74B-0A4A-82D8-B46BA9116742}"/>
              </a:ext>
            </a:extLst>
          </p:cNvPr>
          <p:cNvSpPr>
            <a:spLocks noGrp="1"/>
          </p:cNvSpPr>
          <p:nvPr>
            <p:ph type="title"/>
          </p:nvPr>
        </p:nvSpPr>
        <p:spPr/>
        <p:txBody>
          <a:bodyPr/>
          <a:lstStyle/>
          <a:p>
            <a:r>
              <a:rPr lang="en-US"/>
              <a:t>Dataset</a:t>
            </a:r>
          </a:p>
        </p:txBody>
      </p:sp>
    </p:spTree>
    <p:extLst>
      <p:ext uri="{BB962C8B-B14F-4D97-AF65-F5344CB8AC3E}">
        <p14:creationId xmlns:p14="http://schemas.microsoft.com/office/powerpoint/2010/main" val="42768328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B1218936ED9242A5B42651CC4EF149" ma:contentTypeVersion="7" ma:contentTypeDescription="Create a new document." ma:contentTypeScope="" ma:versionID="98d87e30905cefbb4c4e7896fc770eae">
  <xsd:schema xmlns:xsd="http://www.w3.org/2001/XMLSchema" xmlns:xs="http://www.w3.org/2001/XMLSchema" xmlns:p="http://schemas.microsoft.com/office/2006/metadata/properties" xmlns:ns3="caf8b840-487b-4408-920c-a9b3652d9d68" xmlns:ns4="ee58c54b-c97b-470a-8527-1e84f4cb45bc" targetNamespace="http://schemas.microsoft.com/office/2006/metadata/properties" ma:root="true" ma:fieldsID="2de53837ee1b1889612500a260668b7f" ns3:_="" ns4:_="">
    <xsd:import namespace="caf8b840-487b-4408-920c-a9b3652d9d68"/>
    <xsd:import namespace="ee58c54b-c97b-470a-8527-1e84f4cb45b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8b840-487b-4408-920c-a9b3652d9d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58c54b-c97b-470a-8527-1e84f4cb45b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78F1CB-3A4A-4C9F-BC0B-A8C12B04001C}">
  <ds:schemaRefs>
    <ds:schemaRef ds:uri="caf8b840-487b-4408-920c-a9b3652d9d68"/>
    <ds:schemaRef ds:uri="ee58c54b-c97b-470a-8527-1e84f4cb45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6FB0969-C051-4A37-B926-A9639D1EE592}">
  <ds:schemaRefs>
    <ds:schemaRef ds:uri="http://schemas.microsoft.com/sharepoint/v3/contenttype/forms"/>
  </ds:schemaRefs>
</ds:datastoreItem>
</file>

<file path=customXml/itemProps3.xml><?xml version="1.0" encoding="utf-8"?>
<ds:datastoreItem xmlns:ds="http://schemas.openxmlformats.org/officeDocument/2006/customXml" ds:itemID="{20E29A9A-6AE4-40B6-BE22-CD6EAEAC79FD}">
  <ds:schemaRefs>
    <ds:schemaRef ds:uri="caf8b840-487b-4408-920c-a9b3652d9d68"/>
    <ds:schemaRef ds:uri="ee58c54b-c97b-470a-8527-1e84f4cb45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{59DB9003-08C6-A44B-B374-62BE413F1DB3}tf16401378</Template>
  <TotalTime>130</TotalTime>
  <Words>1581</Words>
  <Application>Microsoft Macintosh PowerPoint</Application>
  <PresentationFormat>On-screen Show (16:9)</PresentationFormat>
  <Paragraphs>130</Paragraphs>
  <Slides>26</Slides>
  <Notes>14</Notes>
  <HiddenSlides>0</HiddenSlides>
  <MMClips>19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Interpreting and Explaining Covid-19 Chest X-ray Image Classifier using Tensorview and Paraview</vt:lpstr>
      <vt:lpstr>Contents</vt:lpstr>
      <vt:lpstr>Introduction</vt:lpstr>
      <vt:lpstr>Introduction</vt:lpstr>
      <vt:lpstr>Goals</vt:lpstr>
      <vt:lpstr>Introduction</vt:lpstr>
      <vt:lpstr>Related Work</vt:lpstr>
      <vt:lpstr>Related Work</vt:lpstr>
      <vt:lpstr>Dataset</vt:lpstr>
      <vt:lpstr>Dataset</vt:lpstr>
      <vt:lpstr>Model</vt:lpstr>
      <vt:lpstr>PowerPoint Presentation</vt:lpstr>
      <vt:lpstr>Methods</vt:lpstr>
      <vt:lpstr>Methods</vt:lpstr>
      <vt:lpstr>Visualizations</vt:lpstr>
      <vt:lpstr>Loss and Accuracy</vt:lpstr>
      <vt:lpstr>Loss and Accuracy</vt:lpstr>
      <vt:lpstr>Loss and Accuracy over epochs</vt:lpstr>
      <vt:lpstr>Scatter plot  of Kernal Values at each layer</vt:lpstr>
      <vt:lpstr>Bias at each filter</vt:lpstr>
      <vt:lpstr>PowerPoint Presentation</vt:lpstr>
      <vt:lpstr>PowerPoint Presentation</vt:lpstr>
      <vt:lpstr>Challenges</vt:lpstr>
      <vt:lpstr>Challenges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DiMercurio, Kyrstin</dc:creator>
  <cp:lastModifiedBy>Barua, Ashik</cp:lastModifiedBy>
  <cp:revision>998</cp:revision>
  <dcterms:created xsi:type="dcterms:W3CDTF">2019-11-06T18:18:56Z</dcterms:created>
  <dcterms:modified xsi:type="dcterms:W3CDTF">2021-04-26T03:59:17Z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0x01010071B1218936ED9242A5B42651CC4EF149</vt:lpwstr>
  </property>
</Properties>
</file>